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28"/>
  </p:notesMasterIdLst>
  <p:handoutMasterIdLst>
    <p:handoutMasterId r:id="rId29"/>
  </p:handoutMasterIdLst>
  <p:sldIdLst>
    <p:sldId id="256" r:id="rId6"/>
    <p:sldId id="312" r:id="rId7"/>
    <p:sldId id="327" r:id="rId8"/>
    <p:sldId id="313" r:id="rId9"/>
    <p:sldId id="314" r:id="rId10"/>
    <p:sldId id="315" r:id="rId11"/>
    <p:sldId id="316" r:id="rId12"/>
    <p:sldId id="317" r:id="rId13"/>
    <p:sldId id="319" r:id="rId14"/>
    <p:sldId id="318" r:id="rId15"/>
    <p:sldId id="320" r:id="rId16"/>
    <p:sldId id="321" r:id="rId17"/>
    <p:sldId id="328" r:id="rId18"/>
    <p:sldId id="329" r:id="rId19"/>
    <p:sldId id="330" r:id="rId20"/>
    <p:sldId id="331" r:id="rId21"/>
    <p:sldId id="323" r:id="rId22"/>
    <p:sldId id="325" r:id="rId23"/>
    <p:sldId id="322" r:id="rId24"/>
    <p:sldId id="326" r:id="rId25"/>
    <p:sldId id="309" r:id="rId26"/>
    <p:sldId id="273" r:id="rId2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 id="{A9878740-8B24-E015-19E6-4C2DC5D6CC7C}" name="Bhushan, Nitin" initials="BN" userId="S::bhushan.n@buas.nl::b70ad1ac-80f8-452d-97e3-49086ae68978" providerId="AD"/>
  <p188:author id="{340C3EA1-4802-6F83-FF26-A8A3A773991A}" name="Heijligers, Bram" initials="HB" userId="S::heijligers.b@buas.nl::5cef929d-ecf9-4fca-bf12-bc5ee065fc99" providerId="AD"/>
  <p188:author id="{069542DF-FD5F-DFCE-64EB-70A6D63387E4}" name="Kozlova, Zhanna" initials="KZ" userId="S::kozlova.z@buas.nl::8d63d5a7-3991-4693-b13a-8e2a489aa35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3"/>
    <p:restoredTop sz="61641"/>
  </p:normalViewPr>
  <p:slideViewPr>
    <p:cSldViewPr snapToGrid="0">
      <p:cViewPr varScale="1">
        <p:scale>
          <a:sx n="65" d="100"/>
          <a:sy n="65" d="100"/>
        </p:scale>
        <p:origin x="2424"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01-05-2024</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01-05-2024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1 MINUTE</a:t>
            </a:r>
          </a:p>
          <a:p>
            <a:r>
              <a:rPr lang="en-RO" i="0" dirty="0"/>
              <a:t>These are the training and validaiton loss and accuracy plots for the VGG16-based model using the basic preprocessed dataset.</a:t>
            </a:r>
          </a:p>
          <a:p>
            <a:r>
              <a:rPr lang="en-RO" i="0" dirty="0"/>
              <a:t>The plots might indicate overfitting. However, we cannot know for sure as the callback for the model training was only 5.</a:t>
            </a:r>
          </a:p>
          <a:p>
            <a:r>
              <a:rPr lang="en-GB" b="0" dirty="0">
                <a:solidFill>
                  <a:srgbClr val="D4D4D4"/>
                </a:solidFill>
                <a:effectLst/>
                <a:highlight>
                  <a:srgbClr val="1E1E1E"/>
                </a:highlight>
                <a:latin typeface="Menlo" panose="020B0609030804020204" pitchFamily="49" charset="0"/>
              </a:rPr>
              <a:t>The overall accuracy of 86.11% indicates that the model performed reasonably well in classifying the test instances. However, it also suggests that there is room for improvement, particularly in distinguishing between classes 0, 4, and 5 (the classes with misclassifications).</a:t>
            </a:r>
          </a:p>
          <a:p>
            <a:r>
              <a:rPr lang="en-GB" b="0" dirty="0">
                <a:solidFill>
                  <a:srgbClr val="D4D4D4"/>
                </a:solidFill>
                <a:effectLst/>
                <a:highlight>
                  <a:srgbClr val="1E1E1E"/>
                </a:highlight>
                <a:latin typeface="Menlo" panose="020B0609030804020204" pitchFamily="49" charset="0"/>
              </a:rPr>
              <a:t>It performs about the same on unseen data, which is good.</a:t>
            </a:r>
          </a:p>
          <a:p>
            <a:endParaRPr lang="en-RO" i="0" dirty="0"/>
          </a:p>
        </p:txBody>
      </p:sp>
      <p:sp>
        <p:nvSpPr>
          <p:cNvPr id="4" name="Slide Number Placeholder 3"/>
          <p:cNvSpPr>
            <a:spLocks noGrp="1"/>
          </p:cNvSpPr>
          <p:nvPr>
            <p:ph type="sldNum" sz="quarter" idx="5"/>
          </p:nvPr>
        </p:nvSpPr>
        <p:spPr/>
        <p:txBody>
          <a:bodyPr/>
          <a:lstStyle/>
          <a:p>
            <a:fld id="{28FC5874-2264-DB45-A455-DDA96B8CCAE6}" type="slidenum">
              <a:rPr lang="nl-NL" smtClean="0"/>
              <a:t>10</a:t>
            </a:fld>
            <a:endParaRPr lang="nl-NL"/>
          </a:p>
        </p:txBody>
      </p:sp>
    </p:spTree>
    <p:extLst>
      <p:ext uri="{BB962C8B-B14F-4D97-AF65-F5344CB8AC3E}">
        <p14:creationId xmlns:p14="http://schemas.microsoft.com/office/powerpoint/2010/main" val="1654163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1 MINIUTE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4D4D4"/>
                </a:solidFill>
                <a:effectLst/>
                <a:highlight>
                  <a:srgbClr val="1E1E1E"/>
                </a:highlight>
                <a:latin typeface="Menlo" panose="020B0609030804020204" pitchFamily="49" charset="0"/>
              </a:rPr>
              <a:t>ONLY IF U HAVE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4D4D4"/>
                </a:solidFill>
                <a:effectLst/>
                <a:highlight>
                  <a:srgbClr val="1E1E1E"/>
                </a:highlight>
                <a:latin typeface="Menlo" panose="020B0609030804020204" pitchFamily="49" charset="0"/>
              </a:rPr>
              <a:t>Class 1, 2 and 3 have perfect precision, recall and F1-score values, indicating accurate classification for said classes</a:t>
            </a:r>
          </a:p>
          <a:p>
            <a:r>
              <a:rPr lang="en-GB" b="0" dirty="0">
                <a:solidFill>
                  <a:srgbClr val="D4D4D4"/>
                </a:solidFill>
                <a:effectLst/>
                <a:highlight>
                  <a:srgbClr val="1E1E1E"/>
                </a:highlight>
                <a:latin typeface="Menlo" panose="020B0609030804020204" pitchFamily="49" charset="0"/>
              </a:rPr>
              <a:t>For class 0: the precision of 71% indicates that when the model predicts class 0, it is correct 71% of the time. The recall of 62% suggests that the model correctly identifies 62% of actual class 0 instances.</a:t>
            </a:r>
          </a:p>
          <a:p>
            <a:br>
              <a:rPr lang="en-GB" b="0" dirty="0">
                <a:solidFill>
                  <a:srgbClr val="D4D4D4"/>
                </a:solidFill>
                <a:effectLst/>
                <a:highlight>
                  <a:srgbClr val="1E1E1E"/>
                </a:highlight>
                <a:latin typeface="Menlo" panose="020B0609030804020204" pitchFamily="49" charset="0"/>
              </a:rPr>
            </a:br>
            <a:r>
              <a:rPr lang="en-GB" b="0" dirty="0">
                <a:solidFill>
                  <a:srgbClr val="D4D4D4"/>
                </a:solidFill>
                <a:effectLst/>
                <a:highlight>
                  <a:srgbClr val="1E1E1E"/>
                </a:highlight>
                <a:latin typeface="Menlo" panose="020B0609030804020204" pitchFamily="49" charset="0"/>
              </a:rPr>
              <a:t>For class 4: The precision of 78% indicates that when the model predicts class 4, it is correct 78% of the time. The recall of 64% suggests that the model correctly identifies 64% of actual class 4 instances.</a:t>
            </a:r>
          </a:p>
          <a:p>
            <a:br>
              <a:rPr lang="en-GB" b="0" dirty="0">
                <a:solidFill>
                  <a:srgbClr val="D4D4D4"/>
                </a:solidFill>
                <a:effectLst/>
                <a:highlight>
                  <a:srgbClr val="1E1E1E"/>
                </a:highlight>
                <a:latin typeface="Menlo" panose="020B0609030804020204" pitchFamily="49" charset="0"/>
              </a:rPr>
            </a:br>
            <a:r>
              <a:rPr lang="en-GB" b="0" dirty="0">
                <a:solidFill>
                  <a:srgbClr val="D4D4D4"/>
                </a:solidFill>
                <a:effectLst/>
                <a:highlight>
                  <a:srgbClr val="1E1E1E"/>
                </a:highlight>
                <a:latin typeface="Menlo" panose="020B0609030804020204" pitchFamily="49" charset="0"/>
              </a:rPr>
              <a:t>For class 5: The low precision, recall, and F1-score for class 5 indicate challenges in correctly identifying and classifying instances of this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D4D4D4"/>
              </a:solidFill>
              <a:effectLst/>
              <a:highlight>
                <a:srgbClr val="1E1E1E"/>
              </a:highligh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D4D4D4"/>
              </a:solidFill>
              <a:effectLst/>
              <a:highlight>
                <a:srgbClr val="1E1E1E"/>
              </a:highligh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D4D4D4"/>
              </a:solidFill>
              <a:effectLst/>
              <a:highlight>
                <a:srgbClr val="1E1E1E"/>
              </a:highligh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D4D4D4"/>
              </a:solidFill>
              <a:effectLst/>
              <a:highlight>
                <a:srgbClr val="1E1E1E"/>
              </a:highligh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28FC5874-2264-DB45-A455-DDA96B8CCAE6}" type="slidenum">
              <a:rPr lang="nl-NL" smtClean="0"/>
              <a:t>11</a:t>
            </a:fld>
            <a:endParaRPr lang="nl-NL"/>
          </a:p>
        </p:txBody>
      </p:sp>
    </p:spTree>
    <p:extLst>
      <p:ext uri="{BB962C8B-B14F-4D97-AF65-F5344CB8AC3E}">
        <p14:creationId xmlns:p14="http://schemas.microsoft.com/office/powerpoint/2010/main" val="95452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2 MINUTES</a:t>
            </a:r>
          </a:p>
          <a:p>
            <a:pPr algn="l"/>
            <a:r>
              <a:rPr lang="en-GB" b="0" i="0" dirty="0">
                <a:solidFill>
                  <a:srgbClr val="E3E3E3"/>
                </a:solidFill>
                <a:effectLst/>
                <a:highlight>
                  <a:srgbClr val="131314"/>
                </a:highlight>
                <a:latin typeface="Google Sans"/>
              </a:rPr>
              <a:t>CNNs, with their many layers and interconnected neurons, excel at accuracy but often lack interpretability. The infamous AI black box– the input goes in, the classification comes out, but the internal logic can be opaque.</a:t>
            </a:r>
          </a:p>
          <a:p>
            <a:r>
              <a:rPr lang="en-GB" dirty="0"/>
              <a:t>In the context of my model, I hold accuracy at a higher level than interpretability simply because it is a simple model designed to aid </a:t>
            </a:r>
            <a:r>
              <a:rPr lang="en-GB" dirty="0" err="1"/>
              <a:t>HoReCa</a:t>
            </a:r>
            <a:r>
              <a:rPr lang="en-GB" dirty="0"/>
              <a:t> workers, specifically managers. Therefore, it is not that important in this context that users or observers of users to fully understand the concepts. However, a fair and thorough explanation should be given so the workers are able to properly use the application.</a:t>
            </a:r>
          </a:p>
          <a:p>
            <a:endParaRPr lang="en-GB" dirty="0"/>
          </a:p>
          <a:p>
            <a:r>
              <a:rPr lang="en-GB" dirty="0"/>
              <a:t>I have implemented Integrated Gradients </a:t>
            </a:r>
            <a:r>
              <a:rPr lang="en-GB" b="0" i="0" dirty="0">
                <a:solidFill>
                  <a:srgbClr val="E3E3E3"/>
                </a:solidFill>
                <a:effectLst/>
                <a:highlight>
                  <a:srgbClr val="131314"/>
                </a:highlight>
                <a:latin typeface="Google Sans"/>
              </a:rPr>
              <a:t>as this method addresses some limitations of vanilla gradients by calculating the integral of the gradients along a path from a baseline image to the actual input image. This provides a smoother and more accurate attribution map compared to vanilla gradients, highlighting the cumulative influence of each pixel on the final decision. Additionally, I have applied the SHAP (</a:t>
            </a:r>
            <a:r>
              <a:rPr lang="en-GB" b="0" i="0" dirty="0" err="1">
                <a:solidFill>
                  <a:srgbClr val="ECECEC"/>
                </a:solidFill>
                <a:effectLst/>
                <a:highlight>
                  <a:srgbClr val="212121"/>
                </a:highlight>
                <a:latin typeface="Söhne"/>
              </a:rPr>
              <a:t>SHapley</a:t>
            </a:r>
            <a:r>
              <a:rPr lang="en-GB" b="0" i="0" dirty="0">
                <a:solidFill>
                  <a:srgbClr val="ECECEC"/>
                </a:solidFill>
                <a:effectLst/>
                <a:highlight>
                  <a:srgbClr val="212121"/>
                </a:highlight>
                <a:latin typeface="Söhne"/>
              </a:rPr>
              <a:t> Additive </a:t>
            </a:r>
            <a:r>
              <a:rPr lang="en-GB" b="0" i="0" dirty="0" err="1">
                <a:solidFill>
                  <a:srgbClr val="ECECEC"/>
                </a:solidFill>
                <a:effectLst/>
                <a:highlight>
                  <a:srgbClr val="212121"/>
                </a:highlight>
                <a:latin typeface="Söhne"/>
              </a:rPr>
              <a:t>exPlanations</a:t>
            </a:r>
            <a:r>
              <a:rPr lang="en-GB" b="0" i="0" dirty="0">
                <a:solidFill>
                  <a:srgbClr val="ECECEC"/>
                </a:solidFill>
                <a:effectLst/>
                <a:highlight>
                  <a:srgbClr val="212121"/>
                </a:highlight>
                <a:latin typeface="Söhne"/>
              </a:rPr>
              <a:t>) method as </a:t>
            </a:r>
            <a:r>
              <a:rPr lang="en-GB" b="0" i="0" dirty="0">
                <a:solidFill>
                  <a:srgbClr val="6A737D"/>
                </a:solidFill>
                <a:effectLst/>
                <a:highlight>
                  <a:srgbClr val="FFFFFF"/>
                </a:highlight>
                <a:latin typeface="Lato" panose="020F0502020204030203" pitchFamily="34" charset="0"/>
              </a:rPr>
              <a:t>connects optimal credit allocation with local explanations.</a:t>
            </a:r>
            <a:br>
              <a:rPr lang="en-GB" dirty="0"/>
            </a:br>
            <a:endParaRPr lang="en-RO" i="0" dirty="0"/>
          </a:p>
        </p:txBody>
      </p:sp>
      <p:sp>
        <p:nvSpPr>
          <p:cNvPr id="4" name="Slide Number Placeholder 3"/>
          <p:cNvSpPr>
            <a:spLocks noGrp="1"/>
          </p:cNvSpPr>
          <p:nvPr>
            <p:ph type="sldNum" sz="quarter" idx="5"/>
          </p:nvPr>
        </p:nvSpPr>
        <p:spPr/>
        <p:txBody>
          <a:bodyPr/>
          <a:lstStyle/>
          <a:p>
            <a:fld id="{28FC5874-2264-DB45-A455-DDA96B8CCAE6}" type="slidenum">
              <a:rPr lang="nl-NL" smtClean="0"/>
              <a:t>12</a:t>
            </a:fld>
            <a:endParaRPr lang="nl-NL"/>
          </a:p>
        </p:txBody>
      </p:sp>
    </p:spTree>
    <p:extLst>
      <p:ext uri="{BB962C8B-B14F-4D97-AF65-F5344CB8AC3E}">
        <p14:creationId xmlns:p14="http://schemas.microsoft.com/office/powerpoint/2010/main" val="1656335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2 MINUTES</a:t>
            </a:r>
          </a:p>
          <a:p>
            <a:r>
              <a:rPr lang="en-GB" b="0" dirty="0">
                <a:solidFill>
                  <a:srgbClr val="D4D4D4"/>
                </a:solidFill>
                <a:effectLst/>
                <a:highlight>
                  <a:srgbClr val="1E1E1E"/>
                </a:highlight>
                <a:latin typeface="Menlo" panose="020B0609030804020204" pitchFamily="49" charset="0"/>
              </a:rPr>
              <a:t>For the alcoholic beverages category: Based on the Integrated Gradients and SHAP explanations, it can be concluded that the model uses bottle shape and colour as features to categorize inputs.</a:t>
            </a:r>
          </a:p>
          <a:p>
            <a:br>
              <a:rPr lang="en-GB" b="0" dirty="0">
                <a:solidFill>
                  <a:srgbClr val="D4D4D4"/>
                </a:solidFill>
                <a:effectLst/>
                <a:highlight>
                  <a:srgbClr val="1E1E1E"/>
                </a:highlight>
                <a:latin typeface="Menlo" panose="020B0609030804020204" pitchFamily="49" charset="0"/>
              </a:rPr>
            </a:br>
            <a:r>
              <a:rPr lang="en-GB" b="0" dirty="0">
                <a:solidFill>
                  <a:srgbClr val="D4D4D4"/>
                </a:solidFill>
                <a:effectLst/>
                <a:highlight>
                  <a:srgbClr val="1E1E1E"/>
                </a:highlight>
                <a:latin typeface="Menlo" panose="020B0609030804020204" pitchFamily="49" charset="0"/>
              </a:rPr>
              <a:t>For </a:t>
            </a:r>
            <a:r>
              <a:rPr lang="en-GB" b="0" dirty="0" err="1">
                <a:solidFill>
                  <a:srgbClr val="D4D4D4"/>
                </a:solidFill>
                <a:effectLst/>
                <a:highlight>
                  <a:srgbClr val="1E1E1E"/>
                </a:highlight>
                <a:latin typeface="Menlo" panose="020B0609030804020204" pitchFamily="49" charset="0"/>
              </a:rPr>
              <a:t>coffe</a:t>
            </a:r>
            <a:r>
              <a:rPr lang="en-GB" b="0" dirty="0">
                <a:solidFill>
                  <a:srgbClr val="D4D4D4"/>
                </a:solidFill>
                <a:effectLst/>
                <a:highlight>
                  <a:srgbClr val="1E1E1E"/>
                </a:highlight>
                <a:latin typeface="Menlo" panose="020B0609030804020204" pitchFamily="49" charset="0"/>
              </a:rPr>
              <a:t> grounds: Based on the Integrated Gradients and SHARP explanations, it can be concluded that the model uses the shape of packaging, symbols such as coffee cups on the packaging, and key words such as 'Lavazza' as features to categorize inputs. However, as the SHAP explanations show, the model is not able to explain the difference between the two types of coffee grounds. It incorrectly puts high importance on irrelevant </a:t>
            </a:r>
            <a:r>
              <a:rPr lang="en-GB" b="0" dirty="0" err="1">
                <a:solidFill>
                  <a:srgbClr val="D4D4D4"/>
                </a:solidFill>
                <a:effectLst/>
                <a:highlight>
                  <a:srgbClr val="1E1E1E"/>
                </a:highlight>
                <a:latin typeface="Menlo" panose="020B0609030804020204" pitchFamily="49" charset="0"/>
              </a:rPr>
              <a:t>superpixels</a:t>
            </a:r>
            <a:r>
              <a:rPr lang="en-GB" b="0" dirty="0">
                <a:solidFill>
                  <a:srgbClr val="D4D4D4"/>
                </a:solidFill>
                <a:effectLst/>
                <a:highlight>
                  <a:srgbClr val="1E1E1E"/>
                </a:highlight>
                <a:latin typeface="Menlo" panose="020B0609030804020204" pitchFamily="49" charset="0"/>
              </a:rPr>
              <a:t>, such as background colour changes. This could explain why this </a:t>
            </a:r>
            <a:r>
              <a:rPr lang="en-GB" b="0" dirty="0" err="1">
                <a:solidFill>
                  <a:srgbClr val="D4D4D4"/>
                </a:solidFill>
                <a:effectLst/>
                <a:highlight>
                  <a:srgbClr val="1E1E1E"/>
                </a:highlight>
                <a:latin typeface="Menlo" panose="020B0609030804020204" pitchFamily="49" charset="0"/>
              </a:rPr>
              <a:t>cattegory</a:t>
            </a:r>
            <a:r>
              <a:rPr lang="en-GB" b="0" dirty="0">
                <a:solidFill>
                  <a:srgbClr val="D4D4D4"/>
                </a:solidFill>
                <a:effectLst/>
                <a:highlight>
                  <a:srgbClr val="1E1E1E"/>
                </a:highlight>
                <a:latin typeface="Menlo" panose="020B0609030804020204" pitchFamily="49" charset="0"/>
              </a:rPr>
              <a:t> is one of the most </a:t>
            </a:r>
            <a:r>
              <a:rPr lang="en-GB" b="0" dirty="0" err="1">
                <a:solidFill>
                  <a:srgbClr val="D4D4D4"/>
                </a:solidFill>
                <a:effectLst/>
                <a:highlight>
                  <a:srgbClr val="1E1E1E"/>
                </a:highlight>
                <a:latin typeface="Menlo" panose="020B0609030804020204" pitchFamily="49" charset="0"/>
              </a:rPr>
              <a:t>missclassified</a:t>
            </a:r>
            <a:r>
              <a:rPr lang="en-GB" b="0" dirty="0">
                <a:solidFill>
                  <a:srgbClr val="D4D4D4"/>
                </a:solidFill>
                <a:effectLst/>
                <a:highlight>
                  <a:srgbClr val="1E1E1E"/>
                </a:highlight>
                <a:latin typeface="Menlo" panose="020B0609030804020204" pitchFamily="49" charset="0"/>
              </a:rPr>
              <a:t> (based on Error Analysis in 3.6), as well as these specific set of images (cans of ILLY coffee grounds).</a:t>
            </a:r>
          </a:p>
          <a:p>
            <a:br>
              <a:rPr lang="en-GB" dirty="0"/>
            </a:br>
            <a:endParaRPr lang="en-RO" i="0" dirty="0"/>
          </a:p>
        </p:txBody>
      </p:sp>
      <p:sp>
        <p:nvSpPr>
          <p:cNvPr id="4" name="Slide Number Placeholder 3"/>
          <p:cNvSpPr>
            <a:spLocks noGrp="1"/>
          </p:cNvSpPr>
          <p:nvPr>
            <p:ph type="sldNum" sz="quarter" idx="5"/>
          </p:nvPr>
        </p:nvSpPr>
        <p:spPr/>
        <p:txBody>
          <a:bodyPr/>
          <a:lstStyle/>
          <a:p>
            <a:fld id="{28FC5874-2264-DB45-A455-DDA96B8CCAE6}" type="slidenum">
              <a:rPr lang="nl-NL" smtClean="0"/>
              <a:t>13</a:t>
            </a:fld>
            <a:endParaRPr lang="nl-NL"/>
          </a:p>
        </p:txBody>
      </p:sp>
    </p:spTree>
    <p:extLst>
      <p:ext uri="{BB962C8B-B14F-4D97-AF65-F5344CB8AC3E}">
        <p14:creationId xmlns:p14="http://schemas.microsoft.com/office/powerpoint/2010/main" val="2233815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2 MINUTES</a:t>
            </a:r>
          </a:p>
          <a:p>
            <a:r>
              <a:rPr lang="en-GB" b="0" dirty="0">
                <a:solidFill>
                  <a:srgbClr val="D4D4D4"/>
                </a:solidFill>
                <a:effectLst/>
                <a:highlight>
                  <a:srgbClr val="1E1E1E"/>
                </a:highlight>
                <a:latin typeface="Menlo" panose="020B0609030804020204" pitchFamily="49" charset="0"/>
              </a:rPr>
              <a:t>For the alcoholic beverages category: Based on the Integrated Gradients and SHAP explanations, it can be concluded that the model uses bottle shape and colour as features to categorize inputs.</a:t>
            </a:r>
          </a:p>
          <a:p>
            <a:br>
              <a:rPr lang="en-GB" b="0" dirty="0">
                <a:solidFill>
                  <a:srgbClr val="D4D4D4"/>
                </a:solidFill>
                <a:effectLst/>
                <a:highlight>
                  <a:srgbClr val="1E1E1E"/>
                </a:highlight>
                <a:latin typeface="Menlo" panose="020B0609030804020204" pitchFamily="49" charset="0"/>
              </a:rPr>
            </a:br>
            <a:r>
              <a:rPr lang="en-GB" b="0" dirty="0">
                <a:solidFill>
                  <a:srgbClr val="D4D4D4"/>
                </a:solidFill>
                <a:effectLst/>
                <a:highlight>
                  <a:srgbClr val="1E1E1E"/>
                </a:highlight>
                <a:latin typeface="Menlo" panose="020B0609030804020204" pitchFamily="49" charset="0"/>
              </a:rPr>
              <a:t>For </a:t>
            </a:r>
            <a:r>
              <a:rPr lang="en-GB" b="0" dirty="0" err="1">
                <a:solidFill>
                  <a:srgbClr val="D4D4D4"/>
                </a:solidFill>
                <a:effectLst/>
                <a:highlight>
                  <a:srgbClr val="1E1E1E"/>
                </a:highlight>
                <a:latin typeface="Menlo" panose="020B0609030804020204" pitchFamily="49" charset="0"/>
              </a:rPr>
              <a:t>coffe</a:t>
            </a:r>
            <a:r>
              <a:rPr lang="en-GB" b="0" dirty="0">
                <a:solidFill>
                  <a:srgbClr val="D4D4D4"/>
                </a:solidFill>
                <a:effectLst/>
                <a:highlight>
                  <a:srgbClr val="1E1E1E"/>
                </a:highlight>
                <a:latin typeface="Menlo" panose="020B0609030804020204" pitchFamily="49" charset="0"/>
              </a:rPr>
              <a:t> grounds: Based on the Integrated Gradients and SHARP explanations, it can be concluded that the model uses the shape of packaging, symbols such as coffee cups on the packaging, and key words such as 'Lavazza' as features to categorize inputs. However, as the SHAP explanations show, the model is not able to explain the difference between the two types of coffee grounds. It incorrectly puts high importance on irrelevant </a:t>
            </a:r>
            <a:r>
              <a:rPr lang="en-GB" b="0" dirty="0" err="1">
                <a:solidFill>
                  <a:srgbClr val="D4D4D4"/>
                </a:solidFill>
                <a:effectLst/>
                <a:highlight>
                  <a:srgbClr val="1E1E1E"/>
                </a:highlight>
                <a:latin typeface="Menlo" panose="020B0609030804020204" pitchFamily="49" charset="0"/>
              </a:rPr>
              <a:t>superpixels</a:t>
            </a:r>
            <a:r>
              <a:rPr lang="en-GB" b="0" dirty="0">
                <a:solidFill>
                  <a:srgbClr val="D4D4D4"/>
                </a:solidFill>
                <a:effectLst/>
                <a:highlight>
                  <a:srgbClr val="1E1E1E"/>
                </a:highlight>
                <a:latin typeface="Menlo" panose="020B0609030804020204" pitchFamily="49" charset="0"/>
              </a:rPr>
              <a:t>, such as background colour changes. This could explain why this </a:t>
            </a:r>
            <a:r>
              <a:rPr lang="en-GB" b="0" dirty="0" err="1">
                <a:solidFill>
                  <a:srgbClr val="D4D4D4"/>
                </a:solidFill>
                <a:effectLst/>
                <a:highlight>
                  <a:srgbClr val="1E1E1E"/>
                </a:highlight>
                <a:latin typeface="Menlo" panose="020B0609030804020204" pitchFamily="49" charset="0"/>
              </a:rPr>
              <a:t>cattegory</a:t>
            </a:r>
            <a:r>
              <a:rPr lang="en-GB" b="0" dirty="0">
                <a:solidFill>
                  <a:srgbClr val="D4D4D4"/>
                </a:solidFill>
                <a:effectLst/>
                <a:highlight>
                  <a:srgbClr val="1E1E1E"/>
                </a:highlight>
                <a:latin typeface="Menlo" panose="020B0609030804020204" pitchFamily="49" charset="0"/>
              </a:rPr>
              <a:t> is one of the most </a:t>
            </a:r>
            <a:r>
              <a:rPr lang="en-GB" b="0" dirty="0" err="1">
                <a:solidFill>
                  <a:srgbClr val="D4D4D4"/>
                </a:solidFill>
                <a:effectLst/>
                <a:highlight>
                  <a:srgbClr val="1E1E1E"/>
                </a:highlight>
                <a:latin typeface="Menlo" panose="020B0609030804020204" pitchFamily="49" charset="0"/>
              </a:rPr>
              <a:t>missclassified</a:t>
            </a:r>
            <a:r>
              <a:rPr lang="en-GB" b="0" dirty="0">
                <a:solidFill>
                  <a:srgbClr val="D4D4D4"/>
                </a:solidFill>
                <a:effectLst/>
                <a:highlight>
                  <a:srgbClr val="1E1E1E"/>
                </a:highlight>
                <a:latin typeface="Menlo" panose="020B0609030804020204" pitchFamily="49" charset="0"/>
              </a:rPr>
              <a:t> (based on Error Analysis in 3.6), as well as these specific set of images (cans of ILLY coffee grounds).</a:t>
            </a:r>
          </a:p>
        </p:txBody>
      </p:sp>
      <p:sp>
        <p:nvSpPr>
          <p:cNvPr id="4" name="Slide Number Placeholder 3"/>
          <p:cNvSpPr>
            <a:spLocks noGrp="1"/>
          </p:cNvSpPr>
          <p:nvPr>
            <p:ph type="sldNum" sz="quarter" idx="5"/>
          </p:nvPr>
        </p:nvSpPr>
        <p:spPr/>
        <p:txBody>
          <a:bodyPr/>
          <a:lstStyle/>
          <a:p>
            <a:fld id="{28FC5874-2264-DB45-A455-DDA96B8CCAE6}" type="slidenum">
              <a:rPr lang="nl-NL" smtClean="0"/>
              <a:t>14</a:t>
            </a:fld>
            <a:endParaRPr lang="nl-NL"/>
          </a:p>
        </p:txBody>
      </p:sp>
    </p:spTree>
    <p:extLst>
      <p:ext uri="{BB962C8B-B14F-4D97-AF65-F5344CB8AC3E}">
        <p14:creationId xmlns:p14="http://schemas.microsoft.com/office/powerpoint/2010/main" val="1562129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2 MINUTES</a:t>
            </a:r>
          </a:p>
          <a:p>
            <a:r>
              <a:rPr lang="en-GB" b="0" dirty="0">
                <a:solidFill>
                  <a:srgbClr val="D4D4D4"/>
                </a:solidFill>
                <a:effectLst/>
                <a:highlight>
                  <a:srgbClr val="1E1E1E"/>
                </a:highlight>
                <a:latin typeface="Menlo" panose="020B0609030804020204" pitchFamily="49" charset="0"/>
              </a:rPr>
              <a:t>For the alcoholic beverages category: Based on the Integrated Gradients and SHAP explanations, it can be concluded that the model uses bottle shape and colour as features to categorize inputs.</a:t>
            </a:r>
          </a:p>
          <a:p>
            <a:br>
              <a:rPr lang="en-GB" b="0" dirty="0">
                <a:solidFill>
                  <a:srgbClr val="D4D4D4"/>
                </a:solidFill>
                <a:effectLst/>
                <a:highlight>
                  <a:srgbClr val="1E1E1E"/>
                </a:highlight>
                <a:latin typeface="Menlo" panose="020B0609030804020204" pitchFamily="49" charset="0"/>
              </a:rPr>
            </a:br>
            <a:r>
              <a:rPr lang="en-GB" b="0" dirty="0">
                <a:solidFill>
                  <a:srgbClr val="D4D4D4"/>
                </a:solidFill>
                <a:effectLst/>
                <a:highlight>
                  <a:srgbClr val="1E1E1E"/>
                </a:highlight>
                <a:latin typeface="Menlo" panose="020B0609030804020204" pitchFamily="49" charset="0"/>
              </a:rPr>
              <a:t>For </a:t>
            </a:r>
            <a:r>
              <a:rPr lang="en-GB" b="0" dirty="0" err="1">
                <a:solidFill>
                  <a:srgbClr val="D4D4D4"/>
                </a:solidFill>
                <a:effectLst/>
                <a:highlight>
                  <a:srgbClr val="1E1E1E"/>
                </a:highlight>
                <a:latin typeface="Menlo" panose="020B0609030804020204" pitchFamily="49" charset="0"/>
              </a:rPr>
              <a:t>coffe</a:t>
            </a:r>
            <a:r>
              <a:rPr lang="en-GB" b="0" dirty="0">
                <a:solidFill>
                  <a:srgbClr val="D4D4D4"/>
                </a:solidFill>
                <a:effectLst/>
                <a:highlight>
                  <a:srgbClr val="1E1E1E"/>
                </a:highlight>
                <a:latin typeface="Menlo" panose="020B0609030804020204" pitchFamily="49" charset="0"/>
              </a:rPr>
              <a:t> grounds: Based on the Integrated Gradients and SHARP explanations, it can be concluded that the model uses the shape of packaging, symbols such as coffee cups on the packaging, and key words such as 'Lavazza' as features to categorize inputs. However, as the SHAP explanations show, the model is not able to explain the difference between the two types of coffee grounds. It incorrectly puts high importance on irrelevant </a:t>
            </a:r>
            <a:r>
              <a:rPr lang="en-GB" b="0" dirty="0" err="1">
                <a:solidFill>
                  <a:srgbClr val="D4D4D4"/>
                </a:solidFill>
                <a:effectLst/>
                <a:highlight>
                  <a:srgbClr val="1E1E1E"/>
                </a:highlight>
                <a:latin typeface="Menlo" panose="020B0609030804020204" pitchFamily="49" charset="0"/>
              </a:rPr>
              <a:t>superpixels</a:t>
            </a:r>
            <a:r>
              <a:rPr lang="en-GB" b="0" dirty="0">
                <a:solidFill>
                  <a:srgbClr val="D4D4D4"/>
                </a:solidFill>
                <a:effectLst/>
                <a:highlight>
                  <a:srgbClr val="1E1E1E"/>
                </a:highlight>
                <a:latin typeface="Menlo" panose="020B0609030804020204" pitchFamily="49" charset="0"/>
              </a:rPr>
              <a:t>, such as background colour changes. This could explain why this </a:t>
            </a:r>
            <a:r>
              <a:rPr lang="en-GB" b="0" dirty="0" err="1">
                <a:solidFill>
                  <a:srgbClr val="D4D4D4"/>
                </a:solidFill>
                <a:effectLst/>
                <a:highlight>
                  <a:srgbClr val="1E1E1E"/>
                </a:highlight>
                <a:latin typeface="Menlo" panose="020B0609030804020204" pitchFamily="49" charset="0"/>
              </a:rPr>
              <a:t>cattegory</a:t>
            </a:r>
            <a:r>
              <a:rPr lang="en-GB" b="0" dirty="0">
                <a:solidFill>
                  <a:srgbClr val="D4D4D4"/>
                </a:solidFill>
                <a:effectLst/>
                <a:highlight>
                  <a:srgbClr val="1E1E1E"/>
                </a:highlight>
                <a:latin typeface="Menlo" panose="020B0609030804020204" pitchFamily="49" charset="0"/>
              </a:rPr>
              <a:t> is one of the most </a:t>
            </a:r>
            <a:r>
              <a:rPr lang="en-GB" b="0" dirty="0" err="1">
                <a:solidFill>
                  <a:srgbClr val="D4D4D4"/>
                </a:solidFill>
                <a:effectLst/>
                <a:highlight>
                  <a:srgbClr val="1E1E1E"/>
                </a:highlight>
                <a:latin typeface="Menlo" panose="020B0609030804020204" pitchFamily="49" charset="0"/>
              </a:rPr>
              <a:t>missclassified</a:t>
            </a:r>
            <a:r>
              <a:rPr lang="en-GB" b="0" dirty="0">
                <a:solidFill>
                  <a:srgbClr val="D4D4D4"/>
                </a:solidFill>
                <a:effectLst/>
                <a:highlight>
                  <a:srgbClr val="1E1E1E"/>
                </a:highlight>
                <a:latin typeface="Menlo" panose="020B0609030804020204" pitchFamily="49" charset="0"/>
              </a:rPr>
              <a:t> (based on Error Analysis in 3.6), as well as these specific set of images (cans of ILLY coffee grounds).</a:t>
            </a:r>
          </a:p>
        </p:txBody>
      </p:sp>
      <p:sp>
        <p:nvSpPr>
          <p:cNvPr id="4" name="Slide Number Placeholder 3"/>
          <p:cNvSpPr>
            <a:spLocks noGrp="1"/>
          </p:cNvSpPr>
          <p:nvPr>
            <p:ph type="sldNum" sz="quarter" idx="5"/>
          </p:nvPr>
        </p:nvSpPr>
        <p:spPr/>
        <p:txBody>
          <a:bodyPr/>
          <a:lstStyle/>
          <a:p>
            <a:fld id="{28FC5874-2264-DB45-A455-DDA96B8CCAE6}" type="slidenum">
              <a:rPr lang="nl-NL" smtClean="0"/>
              <a:t>15</a:t>
            </a:fld>
            <a:endParaRPr lang="nl-NL"/>
          </a:p>
        </p:txBody>
      </p:sp>
    </p:spTree>
    <p:extLst>
      <p:ext uri="{BB962C8B-B14F-4D97-AF65-F5344CB8AC3E}">
        <p14:creationId xmlns:p14="http://schemas.microsoft.com/office/powerpoint/2010/main" val="2084603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2 MINUTES</a:t>
            </a:r>
          </a:p>
          <a:p>
            <a:r>
              <a:rPr lang="en-GB" b="0" dirty="0">
                <a:solidFill>
                  <a:srgbClr val="D4D4D4"/>
                </a:solidFill>
                <a:effectLst/>
                <a:highlight>
                  <a:srgbClr val="1E1E1E"/>
                </a:highlight>
                <a:latin typeface="Menlo" panose="020B0609030804020204" pitchFamily="49" charset="0"/>
              </a:rPr>
              <a:t>For the alcoholic beverages category: Based on the Integrated Gradients and SHAP explanations, it can be concluded that the model uses bottle shape and colour as features to categorize inputs.</a:t>
            </a:r>
          </a:p>
          <a:p>
            <a:br>
              <a:rPr lang="en-GB" b="0" dirty="0">
                <a:solidFill>
                  <a:srgbClr val="D4D4D4"/>
                </a:solidFill>
                <a:effectLst/>
                <a:highlight>
                  <a:srgbClr val="1E1E1E"/>
                </a:highlight>
                <a:latin typeface="Menlo" panose="020B0609030804020204" pitchFamily="49" charset="0"/>
              </a:rPr>
            </a:br>
            <a:r>
              <a:rPr lang="en-GB" b="0" dirty="0">
                <a:solidFill>
                  <a:srgbClr val="D4D4D4"/>
                </a:solidFill>
                <a:effectLst/>
                <a:highlight>
                  <a:srgbClr val="1E1E1E"/>
                </a:highlight>
                <a:latin typeface="Menlo" panose="020B0609030804020204" pitchFamily="49" charset="0"/>
              </a:rPr>
              <a:t>For </a:t>
            </a:r>
            <a:r>
              <a:rPr lang="en-GB" b="0" dirty="0" err="1">
                <a:solidFill>
                  <a:srgbClr val="D4D4D4"/>
                </a:solidFill>
                <a:effectLst/>
                <a:highlight>
                  <a:srgbClr val="1E1E1E"/>
                </a:highlight>
                <a:latin typeface="Menlo" panose="020B0609030804020204" pitchFamily="49" charset="0"/>
              </a:rPr>
              <a:t>coffe</a:t>
            </a:r>
            <a:r>
              <a:rPr lang="en-GB" b="0" dirty="0">
                <a:solidFill>
                  <a:srgbClr val="D4D4D4"/>
                </a:solidFill>
                <a:effectLst/>
                <a:highlight>
                  <a:srgbClr val="1E1E1E"/>
                </a:highlight>
                <a:latin typeface="Menlo" panose="020B0609030804020204" pitchFamily="49" charset="0"/>
              </a:rPr>
              <a:t> grounds: Based on the Integrated Gradients and SHARP explanations, it can be concluded that the model uses the shape of packaging, symbols such as coffee cups on the packaging, and key words such as 'Lavazza' as features to categorize inputs. However, as the SHAP explanations show, the model is not able to explain the difference between the two types of coffee grounds. It incorrectly puts high importance on irrelevant </a:t>
            </a:r>
            <a:r>
              <a:rPr lang="en-GB" b="0" dirty="0" err="1">
                <a:solidFill>
                  <a:srgbClr val="D4D4D4"/>
                </a:solidFill>
                <a:effectLst/>
                <a:highlight>
                  <a:srgbClr val="1E1E1E"/>
                </a:highlight>
                <a:latin typeface="Menlo" panose="020B0609030804020204" pitchFamily="49" charset="0"/>
              </a:rPr>
              <a:t>superpixels</a:t>
            </a:r>
            <a:r>
              <a:rPr lang="en-GB" b="0" dirty="0">
                <a:solidFill>
                  <a:srgbClr val="D4D4D4"/>
                </a:solidFill>
                <a:effectLst/>
                <a:highlight>
                  <a:srgbClr val="1E1E1E"/>
                </a:highlight>
                <a:latin typeface="Menlo" panose="020B0609030804020204" pitchFamily="49" charset="0"/>
              </a:rPr>
              <a:t>, such as background colour changes. This could explain why this </a:t>
            </a:r>
            <a:r>
              <a:rPr lang="en-GB" b="0" dirty="0" err="1">
                <a:solidFill>
                  <a:srgbClr val="D4D4D4"/>
                </a:solidFill>
                <a:effectLst/>
                <a:highlight>
                  <a:srgbClr val="1E1E1E"/>
                </a:highlight>
                <a:latin typeface="Menlo" panose="020B0609030804020204" pitchFamily="49" charset="0"/>
              </a:rPr>
              <a:t>cattegory</a:t>
            </a:r>
            <a:r>
              <a:rPr lang="en-GB" b="0" dirty="0">
                <a:solidFill>
                  <a:srgbClr val="D4D4D4"/>
                </a:solidFill>
                <a:effectLst/>
                <a:highlight>
                  <a:srgbClr val="1E1E1E"/>
                </a:highlight>
                <a:latin typeface="Menlo" panose="020B0609030804020204" pitchFamily="49" charset="0"/>
              </a:rPr>
              <a:t> is one of the most </a:t>
            </a:r>
            <a:r>
              <a:rPr lang="en-GB" b="0" dirty="0" err="1">
                <a:solidFill>
                  <a:srgbClr val="D4D4D4"/>
                </a:solidFill>
                <a:effectLst/>
                <a:highlight>
                  <a:srgbClr val="1E1E1E"/>
                </a:highlight>
                <a:latin typeface="Menlo" panose="020B0609030804020204" pitchFamily="49" charset="0"/>
              </a:rPr>
              <a:t>missclassified</a:t>
            </a:r>
            <a:r>
              <a:rPr lang="en-GB" b="0" dirty="0">
                <a:solidFill>
                  <a:srgbClr val="D4D4D4"/>
                </a:solidFill>
                <a:effectLst/>
                <a:highlight>
                  <a:srgbClr val="1E1E1E"/>
                </a:highlight>
                <a:latin typeface="Menlo" panose="020B0609030804020204" pitchFamily="49" charset="0"/>
              </a:rPr>
              <a:t> (based on Error Analysis in 3.6), as well as these specific set of images (cans of ILLY coffee grounds).</a:t>
            </a:r>
          </a:p>
        </p:txBody>
      </p:sp>
      <p:sp>
        <p:nvSpPr>
          <p:cNvPr id="4" name="Slide Number Placeholder 3"/>
          <p:cNvSpPr>
            <a:spLocks noGrp="1"/>
          </p:cNvSpPr>
          <p:nvPr>
            <p:ph type="sldNum" sz="quarter" idx="5"/>
          </p:nvPr>
        </p:nvSpPr>
        <p:spPr/>
        <p:txBody>
          <a:bodyPr/>
          <a:lstStyle/>
          <a:p>
            <a:fld id="{28FC5874-2264-DB45-A455-DDA96B8CCAE6}" type="slidenum">
              <a:rPr lang="nl-NL" smtClean="0"/>
              <a:t>16</a:t>
            </a:fld>
            <a:endParaRPr lang="nl-NL"/>
          </a:p>
        </p:txBody>
      </p:sp>
    </p:spTree>
    <p:extLst>
      <p:ext uri="{BB962C8B-B14F-4D97-AF65-F5344CB8AC3E}">
        <p14:creationId xmlns:p14="http://schemas.microsoft.com/office/powerpoint/2010/main" val="1484114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1 MINUTE</a:t>
            </a:r>
          </a:p>
          <a:p>
            <a:endParaRPr lang="en-RO" i="1" dirty="0"/>
          </a:p>
          <a:p>
            <a:r>
              <a:rPr lang="en-RO" i="1" dirty="0"/>
              <a:t>Before discussing the results of the A/B test, I wanted to showcase the different wireframes used for the test.</a:t>
            </a:r>
          </a:p>
          <a:p>
            <a:r>
              <a:rPr lang="en-RO" i="1" dirty="0"/>
              <a:t>This is the A version of the wireframe.</a:t>
            </a:r>
          </a:p>
        </p:txBody>
      </p:sp>
      <p:sp>
        <p:nvSpPr>
          <p:cNvPr id="4" name="Slide Number Placeholder 3"/>
          <p:cNvSpPr>
            <a:spLocks noGrp="1"/>
          </p:cNvSpPr>
          <p:nvPr>
            <p:ph type="sldNum" sz="quarter" idx="5"/>
          </p:nvPr>
        </p:nvSpPr>
        <p:spPr/>
        <p:txBody>
          <a:bodyPr/>
          <a:lstStyle/>
          <a:p>
            <a:fld id="{28FC5874-2264-DB45-A455-DDA96B8CCAE6}" type="slidenum">
              <a:rPr lang="nl-NL" smtClean="0"/>
              <a:t>17</a:t>
            </a:fld>
            <a:endParaRPr lang="nl-NL"/>
          </a:p>
        </p:txBody>
      </p:sp>
    </p:spTree>
    <p:extLst>
      <p:ext uri="{BB962C8B-B14F-4D97-AF65-F5344CB8AC3E}">
        <p14:creationId xmlns:p14="http://schemas.microsoft.com/office/powerpoint/2010/main" val="2739525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1 MINUTE</a:t>
            </a:r>
          </a:p>
          <a:p>
            <a:r>
              <a:rPr lang="en-RO" i="1" dirty="0"/>
              <a:t>This is the B version of the wireframe. The difference may not be notice</a:t>
            </a:r>
            <a:r>
              <a:rPr lang="en-GB" i="1" dirty="0"/>
              <a:t>a</a:t>
            </a:r>
            <a:r>
              <a:rPr lang="en-RO" i="1" dirty="0"/>
              <a:t>ble, as it is in only one slide.</a:t>
            </a:r>
          </a:p>
        </p:txBody>
      </p:sp>
      <p:sp>
        <p:nvSpPr>
          <p:cNvPr id="4" name="Slide Number Placeholder 3"/>
          <p:cNvSpPr>
            <a:spLocks noGrp="1"/>
          </p:cNvSpPr>
          <p:nvPr>
            <p:ph type="sldNum" sz="quarter" idx="5"/>
          </p:nvPr>
        </p:nvSpPr>
        <p:spPr/>
        <p:txBody>
          <a:bodyPr/>
          <a:lstStyle/>
          <a:p>
            <a:fld id="{28FC5874-2264-DB45-A455-DDA96B8CCAE6}" type="slidenum">
              <a:rPr lang="nl-NL" smtClean="0"/>
              <a:t>18</a:t>
            </a:fld>
            <a:endParaRPr lang="nl-NL"/>
          </a:p>
        </p:txBody>
      </p:sp>
    </p:spTree>
    <p:extLst>
      <p:ext uri="{BB962C8B-B14F-4D97-AF65-F5344CB8AC3E}">
        <p14:creationId xmlns:p14="http://schemas.microsoft.com/office/powerpoint/2010/main" val="27664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1 MINUTE</a:t>
            </a:r>
          </a:p>
          <a:p>
            <a:r>
              <a:rPr lang="en-RO" i="0" dirty="0"/>
              <a:t>Following the A/B testing, I concluded that </a:t>
            </a:r>
            <a:r>
              <a:rPr lang="en-GB" b="0" i="0" dirty="0">
                <a:solidFill>
                  <a:srgbClr val="202122"/>
                </a:solidFill>
                <a:effectLst/>
                <a:highlight>
                  <a:srgbClr val="FFFFFF"/>
                </a:highlight>
                <a:latin typeface="Lato" panose="020F0502020204030204" pitchFamily="34" charset="0"/>
              </a:rPr>
              <a:t>the three most important findings were that the application's purpose is not necessarily clear to a first-time user, that showing the performance on the app itself would not be of interest to the waiter, and that the interface could be more interactive. This resulted in the final version of my wireframe.</a:t>
            </a:r>
            <a:endParaRPr lang="en-RO" i="0" dirty="0"/>
          </a:p>
        </p:txBody>
      </p:sp>
      <p:sp>
        <p:nvSpPr>
          <p:cNvPr id="4" name="Slide Number Placeholder 3"/>
          <p:cNvSpPr>
            <a:spLocks noGrp="1"/>
          </p:cNvSpPr>
          <p:nvPr>
            <p:ph type="sldNum" sz="quarter" idx="5"/>
          </p:nvPr>
        </p:nvSpPr>
        <p:spPr/>
        <p:txBody>
          <a:bodyPr/>
          <a:lstStyle/>
          <a:p>
            <a:fld id="{28FC5874-2264-DB45-A455-DDA96B8CCAE6}" type="slidenum">
              <a:rPr lang="nl-NL" smtClean="0"/>
              <a:t>19</a:t>
            </a:fld>
            <a:endParaRPr lang="nl-NL"/>
          </a:p>
        </p:txBody>
      </p:sp>
    </p:spTree>
    <p:extLst>
      <p:ext uri="{BB962C8B-B14F-4D97-AF65-F5344CB8AC3E}">
        <p14:creationId xmlns:p14="http://schemas.microsoft.com/office/powerpoint/2010/main" val="1012369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dirty="0">
                <a:effectLst/>
                <a:latin typeface="+mn-lt"/>
              </a:rPr>
              <a:t>2 MINUTES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mn-lt"/>
              </a:rPr>
              <a:t>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mn-lt"/>
              </a:rPr>
              <a:t>- Inventory management can pose a serious challenge for bars and restaurants. Misjudging the quantities of perishable stock could lead to either an abundance of waste or not enough stock to fulfil orders and maintain customer satisfaction at a constantly high rate. Both scenarios can affect profit.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mn-lt"/>
              </a:rPr>
              <a:t>- As Retail Focus (2023) reports, inventory management issues are the second most common challenges that bars and restaurants face. Since this industry brought the Netherlands 3.87bn Euros last year alone, it is important to assess these challenges and try to implement a solution that will contribute to mediating this common problem. (Statista Research Department, 2024)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mn-lt"/>
              </a:rPr>
              <a:t>MAIN STOCKHOLDER: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dirty="0">
                <a:effectLst/>
                <a:latin typeface="+mn-lt"/>
              </a:rPr>
              <a:t>The main stockholder is the restaurant/ bar owner.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dirty="0">
                <a:effectLst/>
                <a:latin typeface="+mn-lt"/>
              </a:rPr>
              <a:t>As they are the ultimate authority over the restaurant's operations and finances, the owner holds significant decision-making power and bears ultimate responsibility and interest for the success and profitability of the business. As the owner mainly focuses on improving operational efficiency, reducing costs, and enhancing customer satisfaction, their perspective will heavily influence project priorities, resource allocation, and the overall approach to implementing the image classifier solution. Therefore, understanding the needs, goals, and concerns of the restaurant owner is essential for driving project success and securing support for the initiative.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dirty="0">
              <a:effectLst/>
              <a:latin typeface="+mn-l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dirty="0">
              <a:effectLst/>
              <a:latin typeface="+mn-l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dirty="0">
                <a:effectLst/>
                <a:latin typeface="+mn-lt"/>
              </a:rPr>
              <a:t>IDEA:</a:t>
            </a:r>
          </a:p>
          <a:p>
            <a:r>
              <a:rPr lang="en-GB" sz="1200" b="0" dirty="0">
                <a:effectLst/>
                <a:latin typeface="+mn-lt"/>
              </a:rPr>
              <a:t>- The main problem I believe my idea would alleviate is profit loss.</a:t>
            </a:r>
          </a:p>
          <a:p>
            <a:r>
              <a:rPr lang="en-GB" sz="1200" b="0" dirty="0">
                <a:effectLst/>
                <a:latin typeface="+mn-lt"/>
              </a:rPr>
              <a:t>- Another problem for which this algorithm would be a solution is lowering employee stress (especially managers) when having to handle a situation where ingredients are not in stock. For example, in a restaurant that primarily serves breakfast and lunch, if the inventory is almost out/ out of coffee grounds, that translates into a huge proportion of the day's profit being lost, since customers that dine at such a restaurant are mainly consuming coffee drinks. In summary, it would alleviate the most common problem, humans being unorganised.</a:t>
            </a:r>
          </a:p>
          <a:p>
            <a:r>
              <a:rPr lang="en-GB" sz="1200" b="0" dirty="0">
                <a:effectLst/>
                <a:latin typeface="+mn-lt"/>
              </a:rPr>
              <a:t>-This would help the staff always have stock on hand, avoiding situations where the organisation would lose money due to customers ordering a specific drink, and the inventory being out of the required ingredient(s).</a:t>
            </a:r>
          </a:p>
          <a:p>
            <a:endParaRPr lang="en-GB" sz="1200" b="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mn-lt"/>
              </a:rPr>
              <a:t>In summary, it would alleviate the most common problem, humans being unorganised.</a:t>
            </a:r>
          </a:p>
          <a:p>
            <a:endParaRPr lang="en-RO" dirty="0"/>
          </a:p>
        </p:txBody>
      </p:sp>
      <p:sp>
        <p:nvSpPr>
          <p:cNvPr id="4" name="Slide Number Placeholder 3"/>
          <p:cNvSpPr>
            <a:spLocks noGrp="1"/>
          </p:cNvSpPr>
          <p:nvPr>
            <p:ph type="sldNum" sz="quarter" idx="5"/>
          </p:nvPr>
        </p:nvSpPr>
        <p:spPr/>
        <p:txBody>
          <a:bodyPr/>
          <a:lstStyle/>
          <a:p>
            <a:fld id="{28FC5874-2264-DB45-A455-DDA96B8CCAE6}" type="slidenum">
              <a:rPr lang="nl-NL" smtClean="0"/>
              <a:t>2</a:t>
            </a:fld>
            <a:endParaRPr lang="nl-NL"/>
          </a:p>
        </p:txBody>
      </p:sp>
    </p:spTree>
    <p:extLst>
      <p:ext uri="{BB962C8B-B14F-4D97-AF65-F5344CB8AC3E}">
        <p14:creationId xmlns:p14="http://schemas.microsoft.com/office/powerpoint/2010/main" val="1128266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1 MINUTE</a:t>
            </a:r>
          </a:p>
          <a:p>
            <a:r>
              <a:rPr lang="en-RO" i="0" dirty="0"/>
              <a:t>I completely removed the performance tracker for the application and replaced it with a quick statistics panel for the actual orders. I also added a loading screen to be a little more clear about the flow of the application.</a:t>
            </a:r>
          </a:p>
        </p:txBody>
      </p:sp>
      <p:sp>
        <p:nvSpPr>
          <p:cNvPr id="4" name="Slide Number Placeholder 3"/>
          <p:cNvSpPr>
            <a:spLocks noGrp="1"/>
          </p:cNvSpPr>
          <p:nvPr>
            <p:ph type="sldNum" sz="quarter" idx="5"/>
          </p:nvPr>
        </p:nvSpPr>
        <p:spPr/>
        <p:txBody>
          <a:bodyPr/>
          <a:lstStyle/>
          <a:p>
            <a:fld id="{28FC5874-2264-DB45-A455-DDA96B8CCAE6}" type="slidenum">
              <a:rPr lang="nl-NL" smtClean="0"/>
              <a:t>20</a:t>
            </a:fld>
            <a:endParaRPr lang="nl-NL"/>
          </a:p>
        </p:txBody>
      </p:sp>
    </p:spTree>
    <p:extLst>
      <p:ext uri="{BB962C8B-B14F-4D97-AF65-F5344CB8AC3E}">
        <p14:creationId xmlns:p14="http://schemas.microsoft.com/office/powerpoint/2010/main" val="937083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2 MINUTES</a:t>
            </a:r>
            <a:endParaRPr lang="en-RO" i="0" dirty="0"/>
          </a:p>
          <a:p>
            <a:r>
              <a:rPr lang="en-RO" i="0" dirty="0"/>
              <a:t>Play video</a:t>
            </a:r>
          </a:p>
          <a:p>
            <a:r>
              <a:rPr lang="en-RO" i="0" dirty="0"/>
              <a:t>I wanted to quickly mention that the design of my application and most of the features are based on my previous experience working in the HoReCa industry and utilising the technology and software developed specifically fo</a:t>
            </a:r>
          </a:p>
        </p:txBody>
      </p:sp>
      <p:sp>
        <p:nvSpPr>
          <p:cNvPr id="4" name="Slide Number Placeholder 3"/>
          <p:cNvSpPr>
            <a:spLocks noGrp="1"/>
          </p:cNvSpPr>
          <p:nvPr>
            <p:ph type="sldNum" sz="quarter" idx="5"/>
          </p:nvPr>
        </p:nvSpPr>
        <p:spPr/>
        <p:txBody>
          <a:bodyPr/>
          <a:lstStyle/>
          <a:p>
            <a:fld id="{28FC5874-2264-DB45-A455-DDA96B8CCAE6}" type="slidenum">
              <a:rPr lang="nl-NL" smtClean="0"/>
              <a:t>21</a:t>
            </a:fld>
            <a:endParaRPr lang="nl-NL"/>
          </a:p>
        </p:txBody>
      </p:sp>
    </p:spTree>
    <p:extLst>
      <p:ext uri="{BB962C8B-B14F-4D97-AF65-F5344CB8AC3E}">
        <p14:creationId xmlns:p14="http://schemas.microsoft.com/office/powerpoint/2010/main" val="26411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dirty="0">
                <a:effectLst/>
                <a:latin typeface="+mn-lt"/>
              </a:rPr>
              <a:t>2 MINUTES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mn-lt"/>
              </a:rPr>
              <a:t>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mn-lt"/>
              </a:rPr>
              <a:t>- Inventory management can pose a serious challenge for bars and restaurants. Misjudging the quantities of perishable stock could lead to either an abundance of waste or not enough stock to fulfil orders and maintain customer satisfaction at a constantly high rate. Both scenarios can affect profit.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mn-lt"/>
              </a:rPr>
              <a:t>- As Retail Focus (2023) reports, inventory management issues are the second most common challenges that bars and restaurants face. Since this industry brought the Netherlands 3.87bn Euros last year alone, it is important to assess these challenges and try to implement a solution that will contribute to mediating this common problem. (Statista Research Department, 2024)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mn-lt"/>
              </a:rPr>
              <a:t>MAIN STOCKHOLDER: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dirty="0">
                <a:effectLst/>
                <a:latin typeface="+mn-lt"/>
              </a:rPr>
              <a:t>The main stockholder is the restaurant/ bar owner.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dirty="0">
                <a:effectLst/>
                <a:latin typeface="+mn-lt"/>
              </a:rPr>
              <a:t>As they are the ultimate authority over the restaurant's operations and finances, the owner holds significant decision-making power and bears ultimate responsibility and interest for the success and profitability of the business. As the owner mainly focuses on improving operational efficiency, reducing costs, and enhancing customer satisfaction, their perspective will heavily influence project priorities, resource allocation, and the overall approach to implementing the image classifier solution. Therefore, understanding the needs, goals, and concerns of the restaurant owner is essential for driving project success and securing support for the initiative.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dirty="0">
              <a:effectLst/>
              <a:latin typeface="+mn-l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dirty="0">
              <a:effectLst/>
              <a:latin typeface="+mn-l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dirty="0">
                <a:effectLst/>
                <a:latin typeface="+mn-lt"/>
              </a:rPr>
              <a:t>IDEA:</a:t>
            </a:r>
          </a:p>
          <a:p>
            <a:r>
              <a:rPr lang="en-GB" sz="1200" b="0" dirty="0">
                <a:effectLst/>
                <a:latin typeface="+mn-lt"/>
              </a:rPr>
              <a:t>- The main problem I believe my idea would alleviate is profit loss.</a:t>
            </a:r>
          </a:p>
          <a:p>
            <a:r>
              <a:rPr lang="en-GB" sz="1200" b="0" dirty="0">
                <a:effectLst/>
                <a:latin typeface="+mn-lt"/>
              </a:rPr>
              <a:t>- Another problem for which this algorithm would be a solution is lowering employee stress (especially managers) when having to handle a situation where ingredients are not in stock. For example, in a restaurant that primarily serves breakfast and lunch, if the inventory is almost out/ out of coffee grounds, that translates into a huge proportion of the day's profit being lost, since customers that dine at such a restaurant are mainly consuming coffee drinks. In summary, it would alleviate the most common problem, humans being unorganised.</a:t>
            </a:r>
          </a:p>
          <a:p>
            <a:r>
              <a:rPr lang="en-GB" sz="1200" b="0" dirty="0">
                <a:effectLst/>
                <a:latin typeface="+mn-lt"/>
              </a:rPr>
              <a:t>-This would help the staff always have stock on hand, avoiding situations where the organisation would lose money due to customers ordering a specific drink, and the inventory being out of the required ingredient(s).</a:t>
            </a:r>
          </a:p>
          <a:p>
            <a:endParaRPr lang="en-GB" sz="1200" b="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mn-lt"/>
              </a:rPr>
              <a:t>In summary, it would alleviate the most common problem, humans being unorganised.</a:t>
            </a:r>
          </a:p>
          <a:p>
            <a:endParaRPr lang="en-RO"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229154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highlight>
                  <a:srgbClr val="FFFF00"/>
                </a:highlight>
                <a:ea typeface="Open Sans"/>
                <a:cs typeface="Open Sans"/>
              </a:rPr>
              <a:t>1 MINUTE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Open Sans"/>
                <a:cs typeface="Open Sans"/>
              </a:rPr>
              <a:t>My classifier, ‘Barman’s helper’,  will classify images of an assortment of beverages (non-alcoholic and alcoholic), coffee, as well as fruits that are most found in the barman’s drink preparations, such as lemons, limes, and multiple forest fruits. The total number of classes is 6 (</a:t>
            </a:r>
            <a:r>
              <a:rPr lang="en-GB" sz="1200" dirty="0" err="1">
                <a:ea typeface="Open Sans"/>
                <a:cs typeface="Open Sans"/>
              </a:rPr>
              <a:t>alcoholic_beverages_bottle</a:t>
            </a:r>
            <a:r>
              <a:rPr lang="en-GB" sz="1200" dirty="0">
                <a:ea typeface="Open Sans"/>
                <a:cs typeface="Open Sans"/>
              </a:rPr>
              <a:t>, </a:t>
            </a:r>
            <a:r>
              <a:rPr lang="en-GB" sz="1200" dirty="0" err="1">
                <a:ea typeface="Open Sans"/>
                <a:cs typeface="Open Sans"/>
              </a:rPr>
              <a:t>cocktail_fruits</a:t>
            </a:r>
            <a:r>
              <a:rPr lang="en-GB" sz="1200" dirty="0">
                <a:ea typeface="Open Sans"/>
                <a:cs typeface="Open Sans"/>
              </a:rPr>
              <a:t>, </a:t>
            </a:r>
            <a:r>
              <a:rPr lang="en-GB" sz="1200" dirty="0" err="1">
                <a:ea typeface="Open Sans"/>
                <a:cs typeface="Open Sans"/>
              </a:rPr>
              <a:t>coffee_grounds_package</a:t>
            </a:r>
            <a:r>
              <a:rPr lang="en-GB" sz="1200" dirty="0">
                <a:ea typeface="Open Sans"/>
                <a:cs typeface="Open Sans"/>
              </a:rPr>
              <a:t>, </a:t>
            </a:r>
            <a:r>
              <a:rPr lang="en-GB" sz="1200" dirty="0" err="1">
                <a:ea typeface="Open Sans"/>
                <a:cs typeface="Open Sans"/>
              </a:rPr>
              <a:t>lemon_lime</a:t>
            </a:r>
            <a:r>
              <a:rPr lang="en-GB" sz="1200" dirty="0">
                <a:ea typeface="Open Sans"/>
                <a:cs typeface="Open Sans"/>
              </a:rPr>
              <a:t>, non-</a:t>
            </a:r>
            <a:r>
              <a:rPr lang="en-GB" sz="1200" dirty="0" err="1">
                <a:ea typeface="Open Sans"/>
                <a:cs typeface="Open Sans"/>
              </a:rPr>
              <a:t>alcoholic_beverages</a:t>
            </a:r>
            <a:r>
              <a:rPr lang="en-GB" sz="1200" dirty="0">
                <a:ea typeface="Open Sans"/>
                <a:cs typeface="Open Sans"/>
              </a:rPr>
              <a:t>, non-</a:t>
            </a:r>
            <a:r>
              <a:rPr lang="en-GB" sz="1200" dirty="0" err="1">
                <a:ea typeface="Open Sans"/>
                <a:cs typeface="Open Sans"/>
              </a:rPr>
              <a:t>alcoholic_beverages_bottle</a:t>
            </a:r>
            <a:r>
              <a:rPr lang="en-GB" sz="1200" dirty="0">
                <a:ea typeface="Open Sans"/>
                <a:cs typeface="Open San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Open Sans"/>
                <a:cs typeface="Open Sans"/>
              </a:rPr>
              <a:t>The reason for the </a:t>
            </a:r>
            <a:r>
              <a:rPr lang="en-GB" sz="1200" dirty="0" err="1">
                <a:ea typeface="Open Sans"/>
                <a:cs typeface="Open Sans"/>
              </a:rPr>
              <a:t>subsectioned</a:t>
            </a:r>
            <a:r>
              <a:rPr lang="en-GB" sz="1200" dirty="0">
                <a:ea typeface="Open Sans"/>
                <a:cs typeface="Open Sans"/>
              </a:rPr>
              <a:t> non-alcoholic beverages classes is that I wanted a class with specific brands for non-alcoholic drinks that are more commonly found in the industry (such as Coca Cola) and one class with more general brands.</a:t>
            </a:r>
          </a:p>
          <a:p>
            <a:endParaRPr lang="en-RO" dirty="0"/>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54134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Open Sans"/>
                <a:cs typeface="Open Sans"/>
              </a:rPr>
              <a:t>My classifier, ‘Barman’s helper’,  will classify images of an assortment of beverages (non-alcoholic and alcoholic), coffee, as well as fruits that are most found in the barman’s drink preparations, such as lemons, limes, and multiple forest fruits. The total number of classes is 6 (</a:t>
            </a:r>
            <a:r>
              <a:rPr lang="en-GB" sz="1200" dirty="0" err="1">
                <a:ea typeface="Open Sans"/>
                <a:cs typeface="Open Sans"/>
              </a:rPr>
              <a:t>alcoholic_beverages_bottle</a:t>
            </a:r>
            <a:r>
              <a:rPr lang="en-GB" sz="1200" dirty="0">
                <a:ea typeface="Open Sans"/>
                <a:cs typeface="Open Sans"/>
              </a:rPr>
              <a:t>, </a:t>
            </a:r>
            <a:r>
              <a:rPr lang="en-GB" sz="1200" dirty="0" err="1">
                <a:ea typeface="Open Sans"/>
                <a:cs typeface="Open Sans"/>
              </a:rPr>
              <a:t>cocktail_fruits</a:t>
            </a:r>
            <a:r>
              <a:rPr lang="en-GB" sz="1200" dirty="0">
                <a:ea typeface="Open Sans"/>
                <a:cs typeface="Open Sans"/>
              </a:rPr>
              <a:t>, </a:t>
            </a:r>
            <a:r>
              <a:rPr lang="en-GB" sz="1200" dirty="0" err="1">
                <a:ea typeface="Open Sans"/>
                <a:cs typeface="Open Sans"/>
              </a:rPr>
              <a:t>coffee_grounds_package</a:t>
            </a:r>
            <a:r>
              <a:rPr lang="en-GB" sz="1200" dirty="0">
                <a:ea typeface="Open Sans"/>
                <a:cs typeface="Open Sans"/>
              </a:rPr>
              <a:t>, </a:t>
            </a:r>
            <a:r>
              <a:rPr lang="en-GB" sz="1200" dirty="0" err="1">
                <a:ea typeface="Open Sans"/>
                <a:cs typeface="Open Sans"/>
              </a:rPr>
              <a:t>lemon_lime</a:t>
            </a:r>
            <a:r>
              <a:rPr lang="en-GB" sz="1200" dirty="0">
                <a:ea typeface="Open Sans"/>
                <a:cs typeface="Open Sans"/>
              </a:rPr>
              <a:t>, non-</a:t>
            </a:r>
            <a:r>
              <a:rPr lang="en-GB" sz="1200" dirty="0" err="1">
                <a:ea typeface="Open Sans"/>
                <a:cs typeface="Open Sans"/>
              </a:rPr>
              <a:t>alcoholic_beverages</a:t>
            </a:r>
            <a:r>
              <a:rPr lang="en-GB" sz="1200" dirty="0">
                <a:ea typeface="Open Sans"/>
                <a:cs typeface="Open Sans"/>
              </a:rPr>
              <a:t>, non-</a:t>
            </a:r>
            <a:r>
              <a:rPr lang="en-GB" sz="1200" dirty="0" err="1">
                <a:ea typeface="Open Sans"/>
                <a:cs typeface="Open Sans"/>
              </a:rPr>
              <a:t>alcoholic_beverages_bottle</a:t>
            </a:r>
            <a:r>
              <a:rPr lang="en-GB" sz="1200" dirty="0">
                <a:ea typeface="Open Sans"/>
                <a:cs typeface="Open Sans"/>
              </a:rPr>
              <a:t>)</a:t>
            </a:r>
          </a:p>
          <a:p>
            <a:endParaRPr lang="en-RO" dirty="0"/>
          </a:p>
        </p:txBody>
      </p:sp>
      <p:sp>
        <p:nvSpPr>
          <p:cNvPr id="4" name="Slide Number Placeholder 3"/>
          <p:cNvSpPr>
            <a:spLocks noGrp="1"/>
          </p:cNvSpPr>
          <p:nvPr>
            <p:ph type="sldNum" sz="quarter" idx="5"/>
          </p:nvPr>
        </p:nvSpPr>
        <p:spPr/>
        <p:txBody>
          <a:bodyPr/>
          <a:lstStyle/>
          <a:p>
            <a:fld id="{28FC5874-2264-DB45-A455-DDA96B8CCAE6}" type="slidenum">
              <a:rPr lang="nl-NL" smtClean="0"/>
              <a:t>5</a:t>
            </a:fld>
            <a:endParaRPr lang="nl-NL"/>
          </a:p>
        </p:txBody>
      </p:sp>
    </p:spTree>
    <p:extLst>
      <p:ext uri="{BB962C8B-B14F-4D97-AF65-F5344CB8AC3E}">
        <p14:creationId xmlns:p14="http://schemas.microsoft.com/office/powerpoint/2010/main" val="3263789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2 MINUTES</a:t>
            </a:r>
          </a:p>
          <a:p>
            <a:r>
              <a:rPr lang="en-RO" i="0" dirty="0"/>
              <a:t>In the preprocessing phase, I decided to preprocess the data in two different ways: by applying common techniques such as reshaping, one-hot encoding, label encoding, and by applying data augmentation. I then split these datasets into training, validation, and test sets to be used on the two different models I have chosen. Since two different preprocessed datasets emerged, 2 iterations ran for each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RO" i="0" dirty="0"/>
              <a:t>The first model is a simple CNN model. For the second one, </a:t>
            </a:r>
            <a:r>
              <a:rPr lang="en-GB" b="0" dirty="0">
                <a:solidFill>
                  <a:srgbClr val="D4D4D4"/>
                </a:solidFill>
                <a:effectLst/>
                <a:highlight>
                  <a:srgbClr val="1E1E1E"/>
                </a:highlight>
                <a:latin typeface="Menlo" panose="020B0609030804020204" pitchFamily="49" charset="0"/>
              </a:rPr>
              <a:t>I have used a transfer learning approach utilizing the VGG16 model. VGG16 is renowned for its effectiveness in various computer vision tasks, which is the main reason I decided to use it.</a:t>
            </a:r>
            <a:endParaRPr lang="en-RO" i="0" dirty="0"/>
          </a:p>
          <a:p>
            <a:r>
              <a:rPr lang="en-RO" i="0" dirty="0"/>
              <a:t>READ SLIDE</a:t>
            </a:r>
          </a:p>
          <a:p>
            <a:r>
              <a:rPr lang="en-RO" i="0" dirty="0"/>
              <a:t>D</a:t>
            </a:r>
            <a:r>
              <a:rPr lang="en-GB" i="0" dirty="0"/>
              <a:t>u</a:t>
            </a:r>
            <a:r>
              <a:rPr lang="en-RO" i="0" dirty="0"/>
              <a:t>e to the restricting input shape of the VGG16 model (224, 224, 3), the kernel size for the simple CNN model had to be adjusted from 2 to 3, to maintain compatibility. Padding had to be set to ‘same’, </a:t>
            </a:r>
            <a:r>
              <a:rPr lang="en-GB" b="0" i="0" dirty="0">
                <a:solidFill>
                  <a:srgbClr val="ECECEC"/>
                </a:solidFill>
                <a:effectLst/>
                <a:highlight>
                  <a:srgbClr val="212121"/>
                </a:highlight>
                <a:latin typeface="Söhne"/>
              </a:rPr>
              <a:t>ensuring that the convolution operation adds padding to the input feature map as necessary to produce an output feature map of the same spatial dimensions. On the contrary, due to normalisation techniques drastically and negatively affecting the VGG16-based model’s performance, causing it to overfit almost instantly, I had to sacrifice applying this </a:t>
            </a:r>
            <a:r>
              <a:rPr lang="en-GB" b="0" i="0" dirty="0" err="1">
                <a:solidFill>
                  <a:srgbClr val="ECECEC"/>
                </a:solidFill>
                <a:effectLst/>
                <a:highlight>
                  <a:srgbClr val="212121"/>
                </a:highlight>
                <a:latin typeface="Söhne"/>
              </a:rPr>
              <a:t>preprocessing</a:t>
            </a:r>
            <a:r>
              <a:rPr lang="en-GB" b="0" i="0" dirty="0">
                <a:solidFill>
                  <a:srgbClr val="ECECEC"/>
                </a:solidFill>
                <a:effectLst/>
                <a:highlight>
                  <a:srgbClr val="212121"/>
                </a:highlight>
                <a:latin typeface="Söhne"/>
              </a:rPr>
              <a:t> technique, which had an impact (although not major) on the simple CNN model.</a:t>
            </a:r>
          </a:p>
          <a:p>
            <a:r>
              <a:rPr lang="en-GB" b="0" i="0" dirty="0">
                <a:solidFill>
                  <a:srgbClr val="ECECEC"/>
                </a:solidFill>
                <a:effectLst/>
                <a:highlight>
                  <a:srgbClr val="212121"/>
                </a:highlight>
                <a:latin typeface="Söhne"/>
              </a:rPr>
              <a:t>Model training was done using 1000 epochs for the simple model and 100 for the VGG16 model, with Early Stopping as </a:t>
            </a:r>
            <a:r>
              <a:rPr lang="en-GB" b="0" i="0" dirty="0" err="1">
                <a:solidFill>
                  <a:srgbClr val="ECECEC"/>
                </a:solidFill>
                <a:effectLst/>
                <a:highlight>
                  <a:srgbClr val="212121"/>
                </a:highlight>
                <a:latin typeface="Söhne"/>
              </a:rPr>
              <a:t>callback</a:t>
            </a:r>
            <a:r>
              <a:rPr lang="en-GB" b="0" i="0" dirty="0">
                <a:solidFill>
                  <a:srgbClr val="ECECEC"/>
                </a:solidFill>
                <a:effectLst/>
                <a:highlight>
                  <a:srgbClr val="212121"/>
                </a:highlight>
                <a:latin typeface="Söhne"/>
              </a:rPr>
              <a:t> (patience of 5)</a:t>
            </a:r>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2183006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Photos for nerds&lt;3</a:t>
            </a:r>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4044821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1 MINIUTE</a:t>
            </a:r>
          </a:p>
          <a:p>
            <a:r>
              <a:rPr lang="en-RO" i="0" dirty="0"/>
              <a:t>Due to time constraints, I will only talk about the best performing models.</a:t>
            </a:r>
          </a:p>
          <a:p>
            <a:r>
              <a:rPr lang="en-RO" i="0" dirty="0"/>
              <a:t>These are the training and validation loss and accuracy plot for the CNN model usign the basic preprocessed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4D4D4"/>
                </a:solidFill>
                <a:effectLst/>
                <a:highlight>
                  <a:srgbClr val="1E1E1E"/>
                </a:highlight>
                <a:latin typeface="Menlo" panose="020B0609030804020204" pitchFamily="49" charset="0"/>
              </a:rPr>
              <a:t>The plots seems to indicate overfitting due to training loss decreasing more gradually than the validation loss while training accuracy grows more rapidly and consistently than the validation accuracy during the training process. I hypothesize this is happening because normalising the image values in the </a:t>
            </a:r>
            <a:r>
              <a:rPr lang="en-GB" b="0" dirty="0" err="1">
                <a:solidFill>
                  <a:srgbClr val="D4D4D4"/>
                </a:solidFill>
                <a:effectLst/>
                <a:highlight>
                  <a:srgbClr val="1E1E1E"/>
                </a:highlight>
                <a:latin typeface="Menlo" panose="020B0609030804020204" pitchFamily="49" charset="0"/>
              </a:rPr>
              <a:t>preprocessing</a:t>
            </a:r>
            <a:r>
              <a:rPr lang="en-GB" b="0" dirty="0">
                <a:solidFill>
                  <a:srgbClr val="D4D4D4"/>
                </a:solidFill>
                <a:effectLst/>
                <a:highlight>
                  <a:srgbClr val="1E1E1E"/>
                </a:highlight>
                <a:latin typeface="Menlo" panose="020B0609030804020204" pitchFamily="49" charset="0"/>
              </a:rPr>
              <a:t> stage was sacrificed for the VGG16 model's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4D4D4"/>
                </a:solidFill>
                <a:effectLst/>
                <a:highlight>
                  <a:srgbClr val="1E1E1E"/>
                </a:highlight>
                <a:latin typeface="Menlo" panose="020B0609030804020204" pitchFamily="49" charset="0"/>
              </a:rPr>
              <a:t>The model correctly classified about 65.28% of the instances in the test set. This is only a small improvement compared to the MLP's accuracy of 60%. It performs about the same on unseen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D4D4D4"/>
              </a:solidFill>
              <a:effectLst/>
              <a:highlight>
                <a:srgbClr val="1E1E1E"/>
              </a:highligh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28FC5874-2264-DB45-A455-DDA96B8CCAE6}" type="slidenum">
              <a:rPr lang="nl-NL" smtClean="0"/>
              <a:t>8</a:t>
            </a:fld>
            <a:endParaRPr lang="nl-NL"/>
          </a:p>
        </p:txBody>
      </p:sp>
    </p:spTree>
    <p:extLst>
      <p:ext uri="{BB962C8B-B14F-4D97-AF65-F5344CB8AC3E}">
        <p14:creationId xmlns:p14="http://schemas.microsoft.com/office/powerpoint/2010/main" val="2185621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i="1" dirty="0"/>
              <a:t>1 MINIUTE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4D4D4"/>
                </a:solidFill>
                <a:effectLst/>
                <a:highlight>
                  <a:srgbClr val="1E1E1E"/>
                </a:highlight>
                <a:latin typeface="Menlo" panose="020B0609030804020204" pitchFamily="49" charset="0"/>
              </a:rPr>
              <a:t>ONLY IF U HAVE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4D4D4"/>
                </a:solidFill>
                <a:effectLst/>
                <a:highlight>
                  <a:srgbClr val="1E1E1E"/>
                </a:highlight>
                <a:latin typeface="Menlo" panose="020B0609030804020204" pitchFamily="49" charset="0"/>
              </a:rPr>
              <a:t>From the confusion matrix, we can see that class 4 (</a:t>
            </a:r>
            <a:r>
              <a:rPr lang="en-GB" b="0" dirty="0" err="1">
                <a:solidFill>
                  <a:srgbClr val="D4D4D4"/>
                </a:solidFill>
                <a:effectLst/>
                <a:highlight>
                  <a:srgbClr val="1E1E1E"/>
                </a:highlight>
                <a:latin typeface="Menlo" panose="020B0609030804020204" pitchFamily="49" charset="0"/>
              </a:rPr>
              <a:t>cocktail_fruits</a:t>
            </a:r>
            <a:r>
              <a:rPr lang="en-GB" b="0" dirty="0">
                <a:solidFill>
                  <a:srgbClr val="D4D4D4"/>
                </a:solidFill>
                <a:effectLst/>
                <a:highlight>
                  <a:srgbClr val="1E1E1E"/>
                </a:highlight>
                <a:latin typeface="Menlo" panose="020B0609030804020204" pitchFamily="49" charset="0"/>
              </a:rPr>
              <a:t>) has the most misclassifications (7), unlike the HLP, which indicates that cocktail fruits should be easily </a:t>
            </a:r>
            <a:r>
              <a:rPr lang="en-GB" b="0" dirty="0" err="1">
                <a:solidFill>
                  <a:srgbClr val="D4D4D4"/>
                </a:solidFill>
                <a:effectLst/>
                <a:highlight>
                  <a:srgbClr val="1E1E1E"/>
                </a:highlight>
                <a:latin typeface="Menlo" panose="020B0609030804020204" pitchFamily="49" charset="0"/>
              </a:rPr>
              <a:t>recognisible</a:t>
            </a:r>
            <a:r>
              <a:rPr lang="en-GB" b="0" dirty="0">
                <a:solidFill>
                  <a:srgbClr val="D4D4D4"/>
                </a:solidFill>
                <a:effectLst/>
                <a:highlight>
                  <a:srgbClr val="1E1E1E"/>
                </a:highlight>
                <a:latin typeface="Menlo" panose="020B0609030804020204" pitchFamily="49" charset="0"/>
              </a:rPr>
              <a:t>. On the contrary, the model does well in predicting class 1, as indicated by the high count of true positives (28).</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D4D4D4"/>
                </a:solidFill>
                <a:effectLst/>
                <a:highlight>
                  <a:srgbClr val="1E1E1E"/>
                </a:highlight>
                <a:latin typeface="Menlo" panose="020B0609030804020204" pitchFamily="49" charset="0"/>
              </a:rPr>
              <a:t>Some class imbalance in the dataset is indicated by variations in support across different classes in the classification report. However, this was purposely achieved when curating the dataset because some class classifications would be more useful in the application, such as for beverages.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2"/>
                </a:solidFill>
                <a:effectLst/>
              </a:rPr>
              <a:t>The model shows reasonably good performance with an accuracy of 65.28%. However, its performance varies across different classes, with some classes being predicted more accurately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D4D4D4"/>
              </a:solidFill>
              <a:effectLst/>
              <a:highlight>
                <a:srgbClr val="1E1E1E"/>
              </a:highligh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D4D4D4"/>
              </a:solidFill>
              <a:effectLst/>
              <a:highlight>
                <a:srgbClr val="1E1E1E"/>
              </a:highligh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D4D4D4"/>
              </a:solidFill>
              <a:effectLst/>
              <a:highlight>
                <a:srgbClr val="1E1E1E"/>
              </a:highlight>
              <a:latin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D4D4D4"/>
              </a:solidFill>
              <a:effectLst/>
              <a:highlight>
                <a:srgbClr val="1E1E1E"/>
              </a:highlight>
              <a:latin typeface="Menlo" panose="020B0609030804020204" pitchFamily="49" charset="0"/>
            </a:endParaRPr>
          </a:p>
        </p:txBody>
      </p:sp>
      <p:sp>
        <p:nvSpPr>
          <p:cNvPr id="4" name="Slide Number Placeholder 3"/>
          <p:cNvSpPr>
            <a:spLocks noGrp="1"/>
          </p:cNvSpPr>
          <p:nvPr>
            <p:ph type="sldNum" sz="quarter" idx="5"/>
          </p:nvPr>
        </p:nvSpPr>
        <p:spPr/>
        <p:txBody>
          <a:bodyPr/>
          <a:lstStyle/>
          <a:p>
            <a:fld id="{28FC5874-2264-DB45-A455-DDA96B8CCAE6}" type="slidenum">
              <a:rPr lang="nl-NL" smtClean="0"/>
              <a:t>9</a:t>
            </a:fld>
            <a:endParaRPr lang="nl-NL"/>
          </a:p>
        </p:txBody>
      </p:sp>
    </p:spTree>
    <p:extLst>
      <p:ext uri="{BB962C8B-B14F-4D97-AF65-F5344CB8AC3E}">
        <p14:creationId xmlns:p14="http://schemas.microsoft.com/office/powerpoint/2010/main" val="4156666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woensdag 1 mei 2024</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woensdag 1 mei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woensdag 1 mei 2024</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9.jpe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a:lstStyle/>
          <a:p>
            <a:r>
              <a:rPr lang="nl-NL" dirty="0" err="1"/>
              <a:t>Vlăduțu</a:t>
            </a:r>
            <a:r>
              <a:rPr lang="nl-NL" dirty="0"/>
              <a:t> </a:t>
            </a:r>
            <a:r>
              <a:rPr lang="nl-NL" dirty="0" err="1"/>
              <a:t>Daria</a:t>
            </a:r>
            <a:r>
              <a:rPr lang="nl-NL" dirty="0"/>
              <a:t> Elena</a:t>
            </a:r>
          </a:p>
          <a:p>
            <a:r>
              <a:rPr lang="nl-NL" dirty="0"/>
              <a:t>236578</a:t>
            </a:r>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a:xfrm>
            <a:off x="1727200" y="3308350"/>
            <a:ext cx="9372600" cy="1780117"/>
          </a:xfrm>
        </p:spPr>
        <p:txBody>
          <a:bodyPr/>
          <a:lstStyle/>
          <a:p>
            <a:r>
              <a:rPr lang="en-NL"/>
              <a:t>Project Proposal</a:t>
            </a:r>
            <a:r>
              <a:rPr lang="en-US" dirty="0"/>
              <a:t>: Barman’s helper</a:t>
            </a:r>
            <a:endParaRPr lang="nl-NL" dirty="0"/>
          </a:p>
        </p:txBody>
      </p:sp>
    </p:spTree>
    <p:extLst>
      <p:ext uri="{BB962C8B-B14F-4D97-AF65-F5344CB8AC3E}">
        <p14:creationId xmlns:p14="http://schemas.microsoft.com/office/powerpoint/2010/main" val="989191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143261"/>
            <a:ext cx="11144922" cy="471498"/>
          </a:xfrm>
        </p:spPr>
        <p:txBody>
          <a:bodyPr/>
          <a:lstStyle/>
          <a:p>
            <a:r>
              <a:rPr lang="en-US" dirty="0"/>
              <a:t>Deep Learning						</a:t>
            </a:r>
            <a:r>
              <a:rPr lang="en-US" i="1" dirty="0"/>
              <a:t>VGG16-based model</a:t>
            </a:r>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Model Performance</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10</a:t>
            </a:fld>
            <a:endParaRPr lang="nl-NL"/>
          </a:p>
        </p:txBody>
      </p:sp>
      <p:pic>
        <p:nvPicPr>
          <p:cNvPr id="5" name="Picture 4">
            <a:extLst>
              <a:ext uri="{FF2B5EF4-FFF2-40B4-BE49-F238E27FC236}">
                <a16:creationId xmlns:a16="http://schemas.microsoft.com/office/drawing/2014/main" id="{1FB02746-E52F-329A-F5D0-08C58E895A40}"/>
              </a:ext>
            </a:extLst>
          </p:cNvPr>
          <p:cNvPicPr>
            <a:picLocks noChangeAspect="1"/>
          </p:cNvPicPr>
          <p:nvPr/>
        </p:nvPicPr>
        <p:blipFill>
          <a:blip r:embed="rId3"/>
          <a:stretch>
            <a:fillRect/>
          </a:stretch>
        </p:blipFill>
        <p:spPr>
          <a:xfrm>
            <a:off x="825035" y="1614759"/>
            <a:ext cx="4892400" cy="3907005"/>
          </a:xfrm>
          <a:prstGeom prst="rect">
            <a:avLst/>
          </a:prstGeom>
          <a:ln>
            <a:solidFill>
              <a:schemeClr val="tx1"/>
            </a:solidFill>
          </a:ln>
        </p:spPr>
      </p:pic>
      <p:pic>
        <p:nvPicPr>
          <p:cNvPr id="6" name="Picture 5">
            <a:extLst>
              <a:ext uri="{FF2B5EF4-FFF2-40B4-BE49-F238E27FC236}">
                <a16:creationId xmlns:a16="http://schemas.microsoft.com/office/drawing/2014/main" id="{118EFEA7-F597-5A22-E2E8-3B4771052CBA}"/>
              </a:ext>
            </a:extLst>
          </p:cNvPr>
          <p:cNvPicPr>
            <a:picLocks noChangeAspect="1"/>
          </p:cNvPicPr>
          <p:nvPr/>
        </p:nvPicPr>
        <p:blipFill>
          <a:blip r:embed="rId4"/>
          <a:stretch>
            <a:fillRect/>
          </a:stretch>
        </p:blipFill>
        <p:spPr>
          <a:xfrm>
            <a:off x="6253919" y="1614758"/>
            <a:ext cx="4892400" cy="3907005"/>
          </a:xfrm>
          <a:prstGeom prst="rect">
            <a:avLst/>
          </a:prstGeom>
          <a:ln>
            <a:solidFill>
              <a:schemeClr val="tx1"/>
            </a:solidFill>
          </a:ln>
        </p:spPr>
      </p:pic>
      <p:sp>
        <p:nvSpPr>
          <p:cNvPr id="9" name="TextBox 8">
            <a:extLst>
              <a:ext uri="{FF2B5EF4-FFF2-40B4-BE49-F238E27FC236}">
                <a16:creationId xmlns:a16="http://schemas.microsoft.com/office/drawing/2014/main" id="{8D2E13AB-ECD5-DADD-23DE-870B01465ABD}"/>
              </a:ext>
            </a:extLst>
          </p:cNvPr>
          <p:cNvSpPr txBox="1"/>
          <p:nvPr/>
        </p:nvSpPr>
        <p:spPr>
          <a:xfrm rot="5400000">
            <a:off x="10139787" y="3906982"/>
            <a:ext cx="3458095" cy="646331"/>
          </a:xfrm>
          <a:prstGeom prst="rect">
            <a:avLst/>
          </a:prstGeom>
          <a:noFill/>
        </p:spPr>
        <p:txBody>
          <a:bodyPr wrap="square" rtlCol="0">
            <a:spAutoFit/>
          </a:bodyPr>
          <a:lstStyle/>
          <a:p>
            <a:r>
              <a:rPr lang="en-RO" b="1" dirty="0">
                <a:solidFill>
                  <a:schemeClr val="tx2"/>
                </a:solidFill>
              </a:rPr>
              <a:t>Accuracy: 0.86</a:t>
            </a:r>
          </a:p>
          <a:p>
            <a:r>
              <a:rPr lang="en-RO" b="1" dirty="0">
                <a:solidFill>
                  <a:schemeClr val="tx2"/>
                </a:solidFill>
              </a:rPr>
              <a:t>Val accuracyL 0.87</a:t>
            </a:r>
          </a:p>
        </p:txBody>
      </p:sp>
    </p:spTree>
    <p:extLst>
      <p:ext uri="{BB962C8B-B14F-4D97-AF65-F5344CB8AC3E}">
        <p14:creationId xmlns:p14="http://schemas.microsoft.com/office/powerpoint/2010/main" val="2886046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143261"/>
            <a:ext cx="11144922" cy="471498"/>
          </a:xfrm>
        </p:spPr>
        <p:txBody>
          <a:bodyPr/>
          <a:lstStyle/>
          <a:p>
            <a:r>
              <a:rPr lang="en-US" dirty="0"/>
              <a:t>Deep Learning							</a:t>
            </a:r>
            <a:r>
              <a:rPr lang="en-US" i="1" dirty="0"/>
              <a:t>CNN model</a:t>
            </a:r>
            <a:endParaRPr lang="nl-NL" i="1"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Model Performance</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6" name="TextBox 5">
            <a:extLst>
              <a:ext uri="{FF2B5EF4-FFF2-40B4-BE49-F238E27FC236}">
                <a16:creationId xmlns:a16="http://schemas.microsoft.com/office/drawing/2014/main" id="{C6925217-2E21-BF40-CF89-5C1E42765695}"/>
              </a:ext>
            </a:extLst>
          </p:cNvPr>
          <p:cNvSpPr txBox="1"/>
          <p:nvPr/>
        </p:nvSpPr>
        <p:spPr>
          <a:xfrm>
            <a:off x="6250405" y="4514410"/>
            <a:ext cx="6100010" cy="1200329"/>
          </a:xfrm>
          <a:prstGeom prst="rect">
            <a:avLst/>
          </a:prstGeom>
          <a:noFill/>
        </p:spPr>
        <p:txBody>
          <a:bodyPr wrap="square">
            <a:spAutoFit/>
          </a:bodyPr>
          <a:lstStyle/>
          <a:p>
            <a:r>
              <a:rPr lang="en-GB" b="0" dirty="0">
                <a:solidFill>
                  <a:schemeClr val="tx2"/>
                </a:solidFill>
                <a:effectLst/>
              </a:rPr>
              <a:t>The model shows reasonably good performance with an accuracy of 65.28%. However, its performance varies across different classes, with some classes being predicted more accurately than others.</a:t>
            </a:r>
          </a:p>
        </p:txBody>
      </p:sp>
      <p:pic>
        <p:nvPicPr>
          <p:cNvPr id="3" name="Picture 2">
            <a:extLst>
              <a:ext uri="{FF2B5EF4-FFF2-40B4-BE49-F238E27FC236}">
                <a16:creationId xmlns:a16="http://schemas.microsoft.com/office/drawing/2014/main" id="{A4ADFD70-FF8E-B444-51E4-573CDA16A099}"/>
              </a:ext>
            </a:extLst>
          </p:cNvPr>
          <p:cNvPicPr>
            <a:picLocks noChangeAspect="1"/>
          </p:cNvPicPr>
          <p:nvPr/>
        </p:nvPicPr>
        <p:blipFill>
          <a:blip r:embed="rId3"/>
          <a:stretch>
            <a:fillRect/>
          </a:stretch>
        </p:blipFill>
        <p:spPr>
          <a:xfrm>
            <a:off x="897192" y="1569231"/>
            <a:ext cx="4856400" cy="4452521"/>
          </a:xfrm>
          <a:prstGeom prst="rect">
            <a:avLst/>
          </a:prstGeom>
        </p:spPr>
      </p:pic>
      <p:pic>
        <p:nvPicPr>
          <p:cNvPr id="7" name="Picture 6">
            <a:extLst>
              <a:ext uri="{FF2B5EF4-FFF2-40B4-BE49-F238E27FC236}">
                <a16:creationId xmlns:a16="http://schemas.microsoft.com/office/drawing/2014/main" id="{6AB2A718-D633-7417-9016-8FF1B8937770}"/>
              </a:ext>
            </a:extLst>
          </p:cNvPr>
          <p:cNvPicPr>
            <a:picLocks noChangeAspect="1"/>
          </p:cNvPicPr>
          <p:nvPr/>
        </p:nvPicPr>
        <p:blipFill>
          <a:blip r:embed="rId4"/>
          <a:stretch>
            <a:fillRect/>
          </a:stretch>
        </p:blipFill>
        <p:spPr>
          <a:xfrm>
            <a:off x="6550008" y="1742599"/>
            <a:ext cx="4744800" cy="2643971"/>
          </a:xfrm>
          <a:prstGeom prst="rect">
            <a:avLst/>
          </a:prstGeom>
        </p:spPr>
      </p:pic>
    </p:spTree>
    <p:extLst>
      <p:ext uri="{BB962C8B-B14F-4D97-AF65-F5344CB8AC3E}">
        <p14:creationId xmlns:p14="http://schemas.microsoft.com/office/powerpoint/2010/main" val="20948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12</a:t>
            </a:fld>
            <a:endParaRPr lang="nl-NL"/>
          </a:p>
        </p:txBody>
      </p:sp>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399343"/>
            <a:ext cx="11144922" cy="471498"/>
          </a:xfrm>
        </p:spPr>
        <p:txBody>
          <a:bodyPr>
            <a:normAutofit/>
          </a:bodyPr>
          <a:lstStyle/>
          <a:p>
            <a:r>
              <a:rPr lang="en-US" sz="2600"/>
              <a:t>Responsible AI</a:t>
            </a:r>
            <a:endParaRPr lang="nl-NL" sz="2600"/>
          </a:p>
        </p:txBody>
      </p:sp>
      <p:sp>
        <p:nvSpPr>
          <p:cNvPr id="3" name="Content Placeholder 2">
            <a:extLst>
              <a:ext uri="{FF2B5EF4-FFF2-40B4-BE49-F238E27FC236}">
                <a16:creationId xmlns:a16="http://schemas.microsoft.com/office/drawing/2014/main" id="{1A5DFEE9-CB75-A799-4DC4-FFCD1C07EDC7}"/>
              </a:ext>
            </a:extLst>
          </p:cNvPr>
          <p:cNvSpPr>
            <a:spLocks noGrp="1"/>
          </p:cNvSpPr>
          <p:nvPr>
            <p:ph sz="quarter" idx="15"/>
          </p:nvPr>
        </p:nvSpPr>
        <p:spPr>
          <a:xfrm>
            <a:off x="536957" y="1877670"/>
            <a:ext cx="5390199" cy="3888000"/>
          </a:xfrm>
        </p:spPr>
        <p:txBody>
          <a:bodyPr>
            <a:normAutofit lnSpcReduction="10000"/>
          </a:bodyPr>
          <a:lstStyle/>
          <a:p>
            <a:pPr marL="0" indent="0">
              <a:buNone/>
            </a:pPr>
            <a:r>
              <a:rPr lang="en-GB" dirty="0"/>
              <a:t>Accuracy vs. Interpretability?</a:t>
            </a:r>
          </a:p>
          <a:p>
            <a:r>
              <a:rPr lang="en-GB" dirty="0"/>
              <a:t>CNNs, with their many layers and interconnected neurons, excel at accuracy but often lack interpretability.</a:t>
            </a:r>
          </a:p>
          <a:p>
            <a:pPr marL="0" indent="0">
              <a:buNone/>
            </a:pPr>
            <a:endParaRPr lang="en-GB" dirty="0"/>
          </a:p>
          <a:p>
            <a:pPr marL="0" indent="0">
              <a:buNone/>
            </a:pPr>
            <a:r>
              <a:rPr lang="en-GB" dirty="0"/>
              <a:t>Underlying patterns?</a:t>
            </a:r>
          </a:p>
          <a:p>
            <a:r>
              <a:rPr lang="en-GB" dirty="0"/>
              <a:t>Integrated Gradients address some limitations of vanilla gradients.</a:t>
            </a:r>
          </a:p>
          <a:p>
            <a:r>
              <a:rPr lang="en-GB" dirty="0"/>
              <a:t>SHAP (</a:t>
            </a:r>
            <a:r>
              <a:rPr lang="en-GB" dirty="0" err="1"/>
              <a:t>SHapley</a:t>
            </a:r>
            <a:r>
              <a:rPr lang="en-GB" dirty="0"/>
              <a:t> Additive </a:t>
            </a:r>
            <a:r>
              <a:rPr lang="en-GB" dirty="0" err="1"/>
              <a:t>exPlanations</a:t>
            </a:r>
            <a:r>
              <a:rPr lang="en-GB" dirty="0"/>
              <a:t>) method as connects optimal credit allocation with local explanations.</a:t>
            </a:r>
          </a:p>
          <a:p>
            <a:pPr marL="0" indent="0">
              <a:buNone/>
            </a:pPr>
            <a:endParaRPr lang="en-GB" dirty="0"/>
          </a:p>
        </p:txBody>
      </p:sp>
      <p:pic>
        <p:nvPicPr>
          <p:cNvPr id="1026" name="Picture 2" descr="The AI Black Box Problem: An Unseen Challenge for Emergency Management and  Public Health">
            <a:extLst>
              <a:ext uri="{FF2B5EF4-FFF2-40B4-BE49-F238E27FC236}">
                <a16:creationId xmlns:a16="http://schemas.microsoft.com/office/drawing/2014/main" id="{ED065E76-2FE0-A2F0-2C55-19A1CCB62A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8063" y="1877670"/>
            <a:ext cx="5184000" cy="3888000"/>
          </a:xfrm>
          <a:prstGeom prst="rect">
            <a:avLst/>
          </a:prstGeom>
          <a:solidFill>
            <a:srgbClr val="FFFFFF"/>
          </a:solidFill>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537882" y="412477"/>
            <a:ext cx="11144922" cy="867684"/>
          </a:xfrm>
        </p:spPr>
        <p:txBody>
          <a:bodyPr lIns="91440" tIns="45720" rIns="91440" bIns="45720">
            <a:normAutofit/>
          </a:bodyPr>
          <a:lstStyle/>
          <a:p>
            <a:r>
              <a:rPr lang="en-US"/>
              <a:t>Model Interpretability</a:t>
            </a:r>
            <a:endParaRPr lang="nl-NL"/>
          </a:p>
        </p:txBody>
      </p:sp>
    </p:spTree>
    <p:extLst>
      <p:ext uri="{BB962C8B-B14F-4D97-AF65-F5344CB8AC3E}">
        <p14:creationId xmlns:p14="http://schemas.microsoft.com/office/powerpoint/2010/main" val="789588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13</a:t>
            </a:fld>
            <a:endParaRPr lang="nl-NL"/>
          </a:p>
        </p:txBody>
      </p:sp>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399343"/>
            <a:ext cx="11144922" cy="471498"/>
          </a:xfrm>
        </p:spPr>
        <p:txBody>
          <a:bodyPr>
            <a:normAutofit/>
          </a:bodyPr>
          <a:lstStyle/>
          <a:p>
            <a:r>
              <a:rPr lang="en-US" sz="2600" dirty="0"/>
              <a:t>Responsible AI</a:t>
            </a:r>
            <a:endParaRPr lang="nl-NL" sz="2600"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537882" y="412477"/>
            <a:ext cx="11144922" cy="867684"/>
          </a:xfrm>
        </p:spPr>
        <p:txBody>
          <a:bodyPr lIns="91440" tIns="45720" rIns="91440" bIns="45720">
            <a:normAutofit/>
          </a:bodyPr>
          <a:lstStyle/>
          <a:p>
            <a:r>
              <a:rPr lang="en-US"/>
              <a:t>Model Interpretability</a:t>
            </a:r>
            <a:endParaRPr lang="nl-NL"/>
          </a:p>
        </p:txBody>
      </p:sp>
      <p:sp>
        <p:nvSpPr>
          <p:cNvPr id="4" name="Content Placeholder 3">
            <a:extLst>
              <a:ext uri="{FF2B5EF4-FFF2-40B4-BE49-F238E27FC236}">
                <a16:creationId xmlns:a16="http://schemas.microsoft.com/office/drawing/2014/main" id="{959E6C8C-F62A-3A8A-9409-CD988B90926C}"/>
              </a:ext>
            </a:extLst>
          </p:cNvPr>
          <p:cNvSpPr>
            <a:spLocks noGrp="1"/>
          </p:cNvSpPr>
          <p:nvPr>
            <p:ph sz="quarter" idx="15"/>
          </p:nvPr>
        </p:nvSpPr>
        <p:spPr>
          <a:xfrm>
            <a:off x="592117" y="1870841"/>
            <a:ext cx="5390199" cy="471498"/>
          </a:xfrm>
        </p:spPr>
        <p:txBody>
          <a:bodyPr/>
          <a:lstStyle/>
          <a:p>
            <a:r>
              <a:rPr lang="en-RO" dirty="0"/>
              <a:t>Integrated Gradients results:</a:t>
            </a:r>
          </a:p>
        </p:txBody>
      </p:sp>
      <p:pic>
        <p:nvPicPr>
          <p:cNvPr id="5" name="Picture 4">
            <a:extLst>
              <a:ext uri="{FF2B5EF4-FFF2-40B4-BE49-F238E27FC236}">
                <a16:creationId xmlns:a16="http://schemas.microsoft.com/office/drawing/2014/main" id="{C1BE1647-14B2-C986-F976-5337EEEE713F}"/>
              </a:ext>
            </a:extLst>
          </p:cNvPr>
          <p:cNvPicPr>
            <a:picLocks noChangeAspect="1"/>
          </p:cNvPicPr>
          <p:nvPr/>
        </p:nvPicPr>
        <p:blipFill>
          <a:blip r:embed="rId3"/>
          <a:stretch>
            <a:fillRect/>
          </a:stretch>
        </p:blipFill>
        <p:spPr>
          <a:xfrm>
            <a:off x="1246247" y="2305561"/>
            <a:ext cx="3549278" cy="3549278"/>
          </a:xfrm>
          <a:prstGeom prst="rect">
            <a:avLst/>
          </a:prstGeom>
        </p:spPr>
      </p:pic>
      <p:pic>
        <p:nvPicPr>
          <p:cNvPr id="6" name="Picture 5">
            <a:extLst>
              <a:ext uri="{FF2B5EF4-FFF2-40B4-BE49-F238E27FC236}">
                <a16:creationId xmlns:a16="http://schemas.microsoft.com/office/drawing/2014/main" id="{31A96FFE-41E0-BD30-F753-C5C856E062CC}"/>
              </a:ext>
            </a:extLst>
          </p:cNvPr>
          <p:cNvPicPr>
            <a:picLocks noChangeAspect="1"/>
          </p:cNvPicPr>
          <p:nvPr/>
        </p:nvPicPr>
        <p:blipFill>
          <a:blip r:embed="rId4"/>
          <a:stretch>
            <a:fillRect/>
          </a:stretch>
        </p:blipFill>
        <p:spPr>
          <a:xfrm>
            <a:off x="6540851" y="1409919"/>
            <a:ext cx="4643983" cy="4643983"/>
          </a:xfrm>
          <a:prstGeom prst="rect">
            <a:avLst/>
          </a:prstGeom>
        </p:spPr>
      </p:pic>
    </p:spTree>
    <p:extLst>
      <p:ext uri="{BB962C8B-B14F-4D97-AF65-F5344CB8AC3E}">
        <p14:creationId xmlns:p14="http://schemas.microsoft.com/office/powerpoint/2010/main" val="2196485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14</a:t>
            </a:fld>
            <a:endParaRPr lang="nl-NL"/>
          </a:p>
        </p:txBody>
      </p:sp>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399343"/>
            <a:ext cx="11144922" cy="471498"/>
          </a:xfrm>
        </p:spPr>
        <p:txBody>
          <a:bodyPr>
            <a:normAutofit/>
          </a:bodyPr>
          <a:lstStyle/>
          <a:p>
            <a:r>
              <a:rPr lang="en-US" sz="2600" dirty="0"/>
              <a:t>Responsible AI</a:t>
            </a:r>
            <a:endParaRPr lang="nl-NL" sz="2600"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537882" y="412477"/>
            <a:ext cx="11144922" cy="867684"/>
          </a:xfrm>
        </p:spPr>
        <p:txBody>
          <a:bodyPr lIns="91440" tIns="45720" rIns="91440" bIns="45720">
            <a:normAutofit/>
          </a:bodyPr>
          <a:lstStyle/>
          <a:p>
            <a:r>
              <a:rPr lang="en-US"/>
              <a:t>Model Interpretability</a:t>
            </a:r>
            <a:endParaRPr lang="nl-NL"/>
          </a:p>
        </p:txBody>
      </p:sp>
      <p:sp>
        <p:nvSpPr>
          <p:cNvPr id="4" name="Content Placeholder 3">
            <a:extLst>
              <a:ext uri="{FF2B5EF4-FFF2-40B4-BE49-F238E27FC236}">
                <a16:creationId xmlns:a16="http://schemas.microsoft.com/office/drawing/2014/main" id="{959E6C8C-F62A-3A8A-9409-CD988B90926C}"/>
              </a:ext>
            </a:extLst>
          </p:cNvPr>
          <p:cNvSpPr>
            <a:spLocks noGrp="1"/>
          </p:cNvSpPr>
          <p:nvPr>
            <p:ph sz="quarter" idx="15"/>
          </p:nvPr>
        </p:nvSpPr>
        <p:spPr>
          <a:xfrm>
            <a:off x="592117" y="1870841"/>
            <a:ext cx="5390199" cy="471498"/>
          </a:xfrm>
        </p:spPr>
        <p:txBody>
          <a:bodyPr/>
          <a:lstStyle/>
          <a:p>
            <a:r>
              <a:rPr lang="en-RO" dirty="0"/>
              <a:t>Integrated Gradients results:</a:t>
            </a:r>
          </a:p>
        </p:txBody>
      </p:sp>
      <p:pic>
        <p:nvPicPr>
          <p:cNvPr id="2" name="Picture 1">
            <a:extLst>
              <a:ext uri="{FF2B5EF4-FFF2-40B4-BE49-F238E27FC236}">
                <a16:creationId xmlns:a16="http://schemas.microsoft.com/office/drawing/2014/main" id="{7D8B440B-6204-B98F-B5AF-F82F08D0C1CC}"/>
              </a:ext>
            </a:extLst>
          </p:cNvPr>
          <p:cNvPicPr>
            <a:picLocks noChangeAspect="1"/>
          </p:cNvPicPr>
          <p:nvPr/>
        </p:nvPicPr>
        <p:blipFill>
          <a:blip r:embed="rId3"/>
          <a:stretch>
            <a:fillRect/>
          </a:stretch>
        </p:blipFill>
        <p:spPr>
          <a:xfrm>
            <a:off x="1202267" y="2215100"/>
            <a:ext cx="3843942" cy="3843942"/>
          </a:xfrm>
          <a:prstGeom prst="rect">
            <a:avLst/>
          </a:prstGeom>
        </p:spPr>
      </p:pic>
      <p:pic>
        <p:nvPicPr>
          <p:cNvPr id="3" name="Picture 2">
            <a:extLst>
              <a:ext uri="{FF2B5EF4-FFF2-40B4-BE49-F238E27FC236}">
                <a16:creationId xmlns:a16="http://schemas.microsoft.com/office/drawing/2014/main" id="{26D484AB-6A81-3FD1-CD9D-6D08EC64B958}"/>
              </a:ext>
            </a:extLst>
          </p:cNvPr>
          <p:cNvPicPr>
            <a:picLocks noChangeAspect="1"/>
          </p:cNvPicPr>
          <p:nvPr/>
        </p:nvPicPr>
        <p:blipFill>
          <a:blip r:embed="rId4"/>
          <a:stretch>
            <a:fillRect/>
          </a:stretch>
        </p:blipFill>
        <p:spPr>
          <a:xfrm>
            <a:off x="6592466" y="1506500"/>
            <a:ext cx="4674305" cy="4674305"/>
          </a:xfrm>
          <a:prstGeom prst="rect">
            <a:avLst/>
          </a:prstGeom>
        </p:spPr>
      </p:pic>
    </p:spTree>
    <p:extLst>
      <p:ext uri="{BB962C8B-B14F-4D97-AF65-F5344CB8AC3E}">
        <p14:creationId xmlns:p14="http://schemas.microsoft.com/office/powerpoint/2010/main" val="1749047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15</a:t>
            </a:fld>
            <a:endParaRPr lang="nl-NL"/>
          </a:p>
        </p:txBody>
      </p:sp>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399343"/>
            <a:ext cx="11144922" cy="471498"/>
          </a:xfrm>
        </p:spPr>
        <p:txBody>
          <a:bodyPr>
            <a:normAutofit/>
          </a:bodyPr>
          <a:lstStyle/>
          <a:p>
            <a:r>
              <a:rPr lang="en-US" sz="2600" dirty="0"/>
              <a:t>Responsible AI</a:t>
            </a:r>
            <a:endParaRPr lang="nl-NL" sz="2600"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537882" y="412477"/>
            <a:ext cx="11144922" cy="867684"/>
          </a:xfrm>
        </p:spPr>
        <p:txBody>
          <a:bodyPr lIns="91440" tIns="45720" rIns="91440" bIns="45720">
            <a:normAutofit/>
          </a:bodyPr>
          <a:lstStyle/>
          <a:p>
            <a:r>
              <a:rPr lang="en-US"/>
              <a:t>Model Interpretability</a:t>
            </a:r>
            <a:endParaRPr lang="nl-NL"/>
          </a:p>
        </p:txBody>
      </p:sp>
      <p:sp>
        <p:nvSpPr>
          <p:cNvPr id="4" name="Content Placeholder 3">
            <a:extLst>
              <a:ext uri="{FF2B5EF4-FFF2-40B4-BE49-F238E27FC236}">
                <a16:creationId xmlns:a16="http://schemas.microsoft.com/office/drawing/2014/main" id="{959E6C8C-F62A-3A8A-9409-CD988B90926C}"/>
              </a:ext>
            </a:extLst>
          </p:cNvPr>
          <p:cNvSpPr>
            <a:spLocks noGrp="1"/>
          </p:cNvSpPr>
          <p:nvPr>
            <p:ph sz="quarter" idx="15"/>
          </p:nvPr>
        </p:nvSpPr>
        <p:spPr>
          <a:xfrm>
            <a:off x="592117" y="1870841"/>
            <a:ext cx="5390199" cy="471498"/>
          </a:xfrm>
        </p:spPr>
        <p:txBody>
          <a:bodyPr/>
          <a:lstStyle/>
          <a:p>
            <a:r>
              <a:rPr lang="en-RO" dirty="0"/>
              <a:t>SHAP results:</a:t>
            </a:r>
          </a:p>
        </p:txBody>
      </p:sp>
      <p:pic>
        <p:nvPicPr>
          <p:cNvPr id="5" name="Picture 4">
            <a:extLst>
              <a:ext uri="{FF2B5EF4-FFF2-40B4-BE49-F238E27FC236}">
                <a16:creationId xmlns:a16="http://schemas.microsoft.com/office/drawing/2014/main" id="{D3E6F91F-E7B5-5539-C77B-907B61857919}"/>
              </a:ext>
            </a:extLst>
          </p:cNvPr>
          <p:cNvPicPr>
            <a:picLocks noChangeAspect="1"/>
          </p:cNvPicPr>
          <p:nvPr/>
        </p:nvPicPr>
        <p:blipFill>
          <a:blip r:embed="rId3"/>
          <a:stretch>
            <a:fillRect/>
          </a:stretch>
        </p:blipFill>
        <p:spPr>
          <a:xfrm>
            <a:off x="1602685" y="2145233"/>
            <a:ext cx="3936724" cy="3936724"/>
          </a:xfrm>
          <a:prstGeom prst="rect">
            <a:avLst/>
          </a:prstGeom>
        </p:spPr>
      </p:pic>
      <p:pic>
        <p:nvPicPr>
          <p:cNvPr id="6" name="Picture 5">
            <a:extLst>
              <a:ext uri="{FF2B5EF4-FFF2-40B4-BE49-F238E27FC236}">
                <a16:creationId xmlns:a16="http://schemas.microsoft.com/office/drawing/2014/main" id="{CAD3E007-7061-ABFA-4797-E49EAF9B4B4E}"/>
              </a:ext>
            </a:extLst>
          </p:cNvPr>
          <p:cNvPicPr>
            <a:picLocks noChangeAspect="1"/>
          </p:cNvPicPr>
          <p:nvPr/>
        </p:nvPicPr>
        <p:blipFill>
          <a:blip r:embed="rId4"/>
          <a:stretch>
            <a:fillRect/>
          </a:stretch>
        </p:blipFill>
        <p:spPr>
          <a:xfrm>
            <a:off x="6953127" y="1698024"/>
            <a:ext cx="4382311" cy="4382311"/>
          </a:xfrm>
          <a:prstGeom prst="rect">
            <a:avLst/>
          </a:prstGeom>
        </p:spPr>
      </p:pic>
    </p:spTree>
    <p:extLst>
      <p:ext uri="{BB962C8B-B14F-4D97-AF65-F5344CB8AC3E}">
        <p14:creationId xmlns:p14="http://schemas.microsoft.com/office/powerpoint/2010/main" val="3773060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16</a:t>
            </a:fld>
            <a:endParaRPr lang="nl-NL"/>
          </a:p>
        </p:txBody>
      </p:sp>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399343"/>
            <a:ext cx="11144922" cy="471498"/>
          </a:xfrm>
        </p:spPr>
        <p:txBody>
          <a:bodyPr>
            <a:normAutofit/>
          </a:bodyPr>
          <a:lstStyle/>
          <a:p>
            <a:r>
              <a:rPr lang="en-US" sz="2600" dirty="0"/>
              <a:t>Responsible AI</a:t>
            </a:r>
            <a:endParaRPr lang="nl-NL" sz="2600"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537882" y="412477"/>
            <a:ext cx="11144922" cy="867684"/>
          </a:xfrm>
        </p:spPr>
        <p:txBody>
          <a:bodyPr lIns="91440" tIns="45720" rIns="91440" bIns="45720">
            <a:normAutofit/>
          </a:bodyPr>
          <a:lstStyle/>
          <a:p>
            <a:r>
              <a:rPr lang="en-US"/>
              <a:t>Model Interpretability</a:t>
            </a:r>
            <a:endParaRPr lang="nl-NL"/>
          </a:p>
        </p:txBody>
      </p:sp>
      <p:sp>
        <p:nvSpPr>
          <p:cNvPr id="4" name="Content Placeholder 3">
            <a:extLst>
              <a:ext uri="{FF2B5EF4-FFF2-40B4-BE49-F238E27FC236}">
                <a16:creationId xmlns:a16="http://schemas.microsoft.com/office/drawing/2014/main" id="{959E6C8C-F62A-3A8A-9409-CD988B90926C}"/>
              </a:ext>
            </a:extLst>
          </p:cNvPr>
          <p:cNvSpPr>
            <a:spLocks noGrp="1"/>
          </p:cNvSpPr>
          <p:nvPr>
            <p:ph sz="quarter" idx="15"/>
          </p:nvPr>
        </p:nvSpPr>
        <p:spPr>
          <a:xfrm>
            <a:off x="592117" y="1870841"/>
            <a:ext cx="5390199" cy="471498"/>
          </a:xfrm>
        </p:spPr>
        <p:txBody>
          <a:bodyPr/>
          <a:lstStyle/>
          <a:p>
            <a:r>
              <a:rPr lang="en-RO" dirty="0"/>
              <a:t>SHAP results:</a:t>
            </a:r>
          </a:p>
        </p:txBody>
      </p:sp>
      <p:pic>
        <p:nvPicPr>
          <p:cNvPr id="2" name="Picture 1">
            <a:extLst>
              <a:ext uri="{FF2B5EF4-FFF2-40B4-BE49-F238E27FC236}">
                <a16:creationId xmlns:a16="http://schemas.microsoft.com/office/drawing/2014/main" id="{6A0B03DF-CEB8-C9A7-C371-B73A78C10155}"/>
              </a:ext>
            </a:extLst>
          </p:cNvPr>
          <p:cNvPicPr>
            <a:picLocks noChangeAspect="1"/>
          </p:cNvPicPr>
          <p:nvPr/>
        </p:nvPicPr>
        <p:blipFill>
          <a:blip r:embed="rId3"/>
          <a:stretch>
            <a:fillRect/>
          </a:stretch>
        </p:blipFill>
        <p:spPr>
          <a:xfrm>
            <a:off x="1366893" y="2193272"/>
            <a:ext cx="3840646" cy="3840646"/>
          </a:xfrm>
          <a:prstGeom prst="rect">
            <a:avLst/>
          </a:prstGeom>
        </p:spPr>
      </p:pic>
      <p:pic>
        <p:nvPicPr>
          <p:cNvPr id="3" name="Picture 2">
            <a:extLst>
              <a:ext uri="{FF2B5EF4-FFF2-40B4-BE49-F238E27FC236}">
                <a16:creationId xmlns:a16="http://schemas.microsoft.com/office/drawing/2014/main" id="{504B55C4-D579-2F27-18B4-802236837CA4}"/>
              </a:ext>
            </a:extLst>
          </p:cNvPr>
          <p:cNvPicPr>
            <a:picLocks noChangeAspect="1"/>
          </p:cNvPicPr>
          <p:nvPr/>
        </p:nvPicPr>
        <p:blipFill>
          <a:blip r:embed="rId4"/>
          <a:stretch>
            <a:fillRect/>
          </a:stretch>
        </p:blipFill>
        <p:spPr>
          <a:xfrm>
            <a:off x="6505301" y="1399343"/>
            <a:ext cx="4692786" cy="4692786"/>
          </a:xfrm>
          <a:prstGeom prst="rect">
            <a:avLst/>
          </a:prstGeom>
        </p:spPr>
      </p:pic>
    </p:spTree>
    <p:extLst>
      <p:ext uri="{BB962C8B-B14F-4D97-AF65-F5344CB8AC3E}">
        <p14:creationId xmlns:p14="http://schemas.microsoft.com/office/powerpoint/2010/main" val="344084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17</a:t>
            </a:fld>
            <a:endParaRPr lang="nl-NL"/>
          </a:p>
        </p:txBody>
      </p:sp>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012736"/>
            <a:ext cx="11144922" cy="471498"/>
          </a:xfrm>
        </p:spPr>
        <p:txBody>
          <a:bodyPr>
            <a:normAutofit/>
          </a:bodyPr>
          <a:lstStyle/>
          <a:p>
            <a:r>
              <a:rPr lang="en-US" sz="2600" dirty="0"/>
              <a:t>Human-Centered AI</a:t>
            </a:r>
            <a:endParaRPr lang="nl-NL" sz="2600"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537882" y="412477"/>
            <a:ext cx="11144922" cy="867684"/>
          </a:xfrm>
        </p:spPr>
        <p:txBody>
          <a:bodyPr>
            <a:normAutofit/>
          </a:bodyPr>
          <a:lstStyle/>
          <a:p>
            <a:r>
              <a:rPr lang="en-US" dirty="0"/>
              <a:t>User Study</a:t>
            </a:r>
            <a:endParaRPr lang="nl-NL" dirty="0"/>
          </a:p>
        </p:txBody>
      </p:sp>
      <p:sp>
        <p:nvSpPr>
          <p:cNvPr id="13" name="TextBox 12">
            <a:extLst>
              <a:ext uri="{FF2B5EF4-FFF2-40B4-BE49-F238E27FC236}">
                <a16:creationId xmlns:a16="http://schemas.microsoft.com/office/drawing/2014/main" id="{0C7C5F06-2542-ED2C-221D-557B449E0ABD}"/>
              </a:ext>
            </a:extLst>
          </p:cNvPr>
          <p:cNvSpPr txBox="1"/>
          <p:nvPr/>
        </p:nvSpPr>
        <p:spPr>
          <a:xfrm>
            <a:off x="2969500" y="4527252"/>
            <a:ext cx="317716" cy="369332"/>
          </a:xfrm>
          <a:prstGeom prst="rect">
            <a:avLst/>
          </a:prstGeom>
          <a:noFill/>
        </p:spPr>
        <p:txBody>
          <a:bodyPr wrap="none" rtlCol="0">
            <a:spAutoFit/>
          </a:bodyPr>
          <a:lstStyle/>
          <a:p>
            <a:r>
              <a:rPr lang="en-RO" dirty="0"/>
              <a:t>A</a:t>
            </a:r>
          </a:p>
        </p:txBody>
      </p:sp>
      <p:pic>
        <p:nvPicPr>
          <p:cNvPr id="4" name="Picture 3" descr="A screenshot of a computer&#10;&#10;Description automatically generated">
            <a:extLst>
              <a:ext uri="{FF2B5EF4-FFF2-40B4-BE49-F238E27FC236}">
                <a16:creationId xmlns:a16="http://schemas.microsoft.com/office/drawing/2014/main" id="{CE05456B-4FCC-21DF-E641-7E23343D96EA}"/>
              </a:ext>
            </a:extLst>
          </p:cNvPr>
          <p:cNvPicPr>
            <a:picLocks noChangeAspect="1"/>
          </p:cNvPicPr>
          <p:nvPr/>
        </p:nvPicPr>
        <p:blipFill>
          <a:blip r:embed="rId3"/>
          <a:stretch>
            <a:fillRect/>
          </a:stretch>
        </p:blipFill>
        <p:spPr>
          <a:xfrm>
            <a:off x="2081900" y="1484234"/>
            <a:ext cx="7772400" cy="4459299"/>
          </a:xfrm>
          <a:prstGeom prst="rect">
            <a:avLst/>
          </a:prstGeom>
        </p:spPr>
      </p:pic>
    </p:spTree>
    <p:extLst>
      <p:ext uri="{BB962C8B-B14F-4D97-AF65-F5344CB8AC3E}">
        <p14:creationId xmlns:p14="http://schemas.microsoft.com/office/powerpoint/2010/main" val="3100277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18</a:t>
            </a:fld>
            <a:endParaRPr lang="nl-NL"/>
          </a:p>
        </p:txBody>
      </p:sp>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012736"/>
            <a:ext cx="11144922" cy="471498"/>
          </a:xfrm>
        </p:spPr>
        <p:txBody>
          <a:bodyPr>
            <a:normAutofit/>
          </a:bodyPr>
          <a:lstStyle/>
          <a:p>
            <a:r>
              <a:rPr lang="en-US" sz="2600" dirty="0"/>
              <a:t>Human-Centered AI</a:t>
            </a:r>
            <a:endParaRPr lang="nl-NL" sz="2600"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537882" y="412477"/>
            <a:ext cx="11144922" cy="867684"/>
          </a:xfrm>
        </p:spPr>
        <p:txBody>
          <a:bodyPr>
            <a:normAutofit/>
          </a:bodyPr>
          <a:lstStyle/>
          <a:p>
            <a:r>
              <a:rPr lang="en-US" dirty="0"/>
              <a:t>User Study</a:t>
            </a:r>
            <a:endParaRPr lang="nl-NL" dirty="0"/>
          </a:p>
        </p:txBody>
      </p:sp>
      <p:pic>
        <p:nvPicPr>
          <p:cNvPr id="3" name="Picture 2" descr="A screenshot of a computer&#10;&#10;Description automatically generated">
            <a:extLst>
              <a:ext uri="{FF2B5EF4-FFF2-40B4-BE49-F238E27FC236}">
                <a16:creationId xmlns:a16="http://schemas.microsoft.com/office/drawing/2014/main" id="{24FAC044-C1F7-2AF1-AE55-A370053A4AB1}"/>
              </a:ext>
            </a:extLst>
          </p:cNvPr>
          <p:cNvPicPr>
            <a:picLocks noChangeAspect="1"/>
          </p:cNvPicPr>
          <p:nvPr/>
        </p:nvPicPr>
        <p:blipFill>
          <a:blip r:embed="rId3"/>
          <a:stretch>
            <a:fillRect/>
          </a:stretch>
        </p:blipFill>
        <p:spPr>
          <a:xfrm>
            <a:off x="2103782" y="1484234"/>
            <a:ext cx="7772400" cy="4436569"/>
          </a:xfrm>
          <a:prstGeom prst="rect">
            <a:avLst/>
          </a:prstGeom>
        </p:spPr>
      </p:pic>
    </p:spTree>
    <p:extLst>
      <p:ext uri="{BB962C8B-B14F-4D97-AF65-F5344CB8AC3E}">
        <p14:creationId xmlns:p14="http://schemas.microsoft.com/office/powerpoint/2010/main" val="843260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19</a:t>
            </a:fld>
            <a:endParaRPr lang="nl-NL"/>
          </a:p>
        </p:txBody>
      </p:sp>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399343"/>
            <a:ext cx="11144922" cy="471498"/>
          </a:xfrm>
        </p:spPr>
        <p:txBody>
          <a:bodyPr>
            <a:normAutofit/>
          </a:bodyPr>
          <a:lstStyle/>
          <a:p>
            <a:r>
              <a:rPr lang="en-US" sz="2600"/>
              <a:t>Human-Centered AI</a:t>
            </a:r>
            <a:endParaRPr lang="nl-NL" sz="2600"/>
          </a:p>
        </p:txBody>
      </p:sp>
      <p:sp>
        <p:nvSpPr>
          <p:cNvPr id="3" name="Content Placeholder 2">
            <a:extLst>
              <a:ext uri="{FF2B5EF4-FFF2-40B4-BE49-F238E27FC236}">
                <a16:creationId xmlns:a16="http://schemas.microsoft.com/office/drawing/2014/main" id="{26A8781A-4DE5-DA95-81B8-0B52800C78A6}"/>
              </a:ext>
            </a:extLst>
          </p:cNvPr>
          <p:cNvSpPr>
            <a:spLocks noGrp="1"/>
          </p:cNvSpPr>
          <p:nvPr>
            <p:ph sz="quarter" idx="15"/>
          </p:nvPr>
        </p:nvSpPr>
        <p:spPr>
          <a:xfrm>
            <a:off x="536957" y="1877670"/>
            <a:ext cx="5390199" cy="3888000"/>
          </a:xfrm>
        </p:spPr>
        <p:txBody>
          <a:bodyPr>
            <a:normAutofit/>
          </a:bodyPr>
          <a:lstStyle/>
          <a:p>
            <a:r>
              <a:rPr lang="en-RO" i="1" dirty="0"/>
              <a:t>A/B Test results:</a:t>
            </a:r>
          </a:p>
        </p:txBody>
      </p:sp>
      <p:pic>
        <p:nvPicPr>
          <p:cNvPr id="5" name="Picture 4" descr="A graph of different colored squares&#10;&#10;Description automatically generated">
            <a:extLst>
              <a:ext uri="{FF2B5EF4-FFF2-40B4-BE49-F238E27FC236}">
                <a16:creationId xmlns:a16="http://schemas.microsoft.com/office/drawing/2014/main" id="{EA403CCE-2EBD-F32F-FD94-78A9C85968F9}"/>
              </a:ext>
            </a:extLst>
          </p:cNvPr>
          <p:cNvPicPr>
            <a:picLocks noChangeAspect="1"/>
          </p:cNvPicPr>
          <p:nvPr/>
        </p:nvPicPr>
        <p:blipFill>
          <a:blip r:embed="rId3"/>
          <a:stretch>
            <a:fillRect/>
          </a:stretch>
        </p:blipFill>
        <p:spPr>
          <a:xfrm>
            <a:off x="592117" y="2330747"/>
            <a:ext cx="5390199" cy="2196505"/>
          </a:xfrm>
          <a:prstGeom prst="rect">
            <a:avLst/>
          </a:prstGeom>
          <a:noFill/>
        </p:spPr>
      </p:pic>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537882" y="412477"/>
            <a:ext cx="11144922" cy="867684"/>
          </a:xfrm>
        </p:spPr>
        <p:txBody>
          <a:bodyPr>
            <a:normAutofit/>
          </a:bodyPr>
          <a:lstStyle/>
          <a:p>
            <a:r>
              <a:rPr lang="en-US"/>
              <a:t>User Study</a:t>
            </a:r>
            <a:endParaRPr lang="nl-NL"/>
          </a:p>
        </p:txBody>
      </p:sp>
      <p:pic>
        <p:nvPicPr>
          <p:cNvPr id="12" name="Picture 11" descr="A graph of different colored squares&#10;&#10;Description automatically generated">
            <a:extLst>
              <a:ext uri="{FF2B5EF4-FFF2-40B4-BE49-F238E27FC236}">
                <a16:creationId xmlns:a16="http://schemas.microsoft.com/office/drawing/2014/main" id="{93605F59-DDAF-BAB0-FB9A-4350762401B0}"/>
              </a:ext>
            </a:extLst>
          </p:cNvPr>
          <p:cNvPicPr>
            <a:picLocks noChangeAspect="1"/>
          </p:cNvPicPr>
          <p:nvPr/>
        </p:nvPicPr>
        <p:blipFill>
          <a:blip r:embed="rId4"/>
          <a:stretch>
            <a:fillRect/>
          </a:stretch>
        </p:blipFill>
        <p:spPr>
          <a:xfrm>
            <a:off x="6793304" y="2412999"/>
            <a:ext cx="4889500" cy="2032000"/>
          </a:xfrm>
          <a:prstGeom prst="rect">
            <a:avLst/>
          </a:prstGeom>
        </p:spPr>
      </p:pic>
      <p:sp>
        <p:nvSpPr>
          <p:cNvPr id="13" name="TextBox 12">
            <a:extLst>
              <a:ext uri="{FF2B5EF4-FFF2-40B4-BE49-F238E27FC236}">
                <a16:creationId xmlns:a16="http://schemas.microsoft.com/office/drawing/2014/main" id="{0C7C5F06-2542-ED2C-221D-557B449E0ABD}"/>
              </a:ext>
            </a:extLst>
          </p:cNvPr>
          <p:cNvSpPr txBox="1"/>
          <p:nvPr/>
        </p:nvSpPr>
        <p:spPr>
          <a:xfrm>
            <a:off x="2969500" y="4527252"/>
            <a:ext cx="317716" cy="369332"/>
          </a:xfrm>
          <a:prstGeom prst="rect">
            <a:avLst/>
          </a:prstGeom>
          <a:noFill/>
        </p:spPr>
        <p:txBody>
          <a:bodyPr wrap="none" rtlCol="0">
            <a:spAutoFit/>
          </a:bodyPr>
          <a:lstStyle/>
          <a:p>
            <a:r>
              <a:rPr lang="en-RO" dirty="0"/>
              <a:t>A</a:t>
            </a:r>
          </a:p>
        </p:txBody>
      </p:sp>
      <p:sp>
        <p:nvSpPr>
          <p:cNvPr id="14" name="TextBox 13">
            <a:extLst>
              <a:ext uri="{FF2B5EF4-FFF2-40B4-BE49-F238E27FC236}">
                <a16:creationId xmlns:a16="http://schemas.microsoft.com/office/drawing/2014/main" id="{DDF86315-7EF6-B8FF-3732-F27DB263CEB4}"/>
              </a:ext>
            </a:extLst>
          </p:cNvPr>
          <p:cNvSpPr txBox="1"/>
          <p:nvPr/>
        </p:nvSpPr>
        <p:spPr>
          <a:xfrm>
            <a:off x="9080799" y="4527252"/>
            <a:ext cx="314510" cy="369332"/>
          </a:xfrm>
          <a:prstGeom prst="rect">
            <a:avLst/>
          </a:prstGeom>
          <a:noFill/>
        </p:spPr>
        <p:txBody>
          <a:bodyPr wrap="none" rtlCol="0">
            <a:spAutoFit/>
          </a:bodyPr>
          <a:lstStyle/>
          <a:p>
            <a:r>
              <a:rPr lang="en-RO" dirty="0"/>
              <a:t>B</a:t>
            </a:r>
          </a:p>
        </p:txBody>
      </p:sp>
    </p:spTree>
    <p:extLst>
      <p:ext uri="{BB962C8B-B14F-4D97-AF65-F5344CB8AC3E}">
        <p14:creationId xmlns:p14="http://schemas.microsoft.com/office/powerpoint/2010/main" val="341256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92117" y="1109511"/>
            <a:ext cx="11144922" cy="471498"/>
          </a:xfrm>
        </p:spPr>
        <p:txBody>
          <a:bodyPr/>
          <a:lstStyle/>
          <a:p>
            <a:r>
              <a:rPr lang="en-NL"/>
              <a:t>Business Understanding</a:t>
            </a:r>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Project Pitch</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
        <p:nvSpPr>
          <p:cNvPr id="7" name="Content Placeholder 6">
            <a:extLst>
              <a:ext uri="{FF2B5EF4-FFF2-40B4-BE49-F238E27FC236}">
                <a16:creationId xmlns:a16="http://schemas.microsoft.com/office/drawing/2014/main" id="{0FB49567-C625-32C2-9B03-29DC43444F6C}"/>
              </a:ext>
            </a:extLst>
          </p:cNvPr>
          <p:cNvSpPr>
            <a:spLocks noGrp="1"/>
          </p:cNvSpPr>
          <p:nvPr>
            <p:ph sz="quarter" idx="15"/>
          </p:nvPr>
        </p:nvSpPr>
        <p:spPr>
          <a:xfrm>
            <a:off x="483342" y="2278043"/>
            <a:ext cx="7261635" cy="3735895"/>
          </a:xfrm>
        </p:spPr>
        <p:txBody>
          <a:bodyPr/>
          <a:lstStyle/>
          <a:p>
            <a:r>
              <a:rPr lang="en-GB" sz="2000" b="0" dirty="0">
                <a:effectLst/>
                <a:latin typeface="+mn-lt"/>
              </a:rPr>
              <a:t>Inventory management can pose a serious challenge for bars and restaurants. </a:t>
            </a:r>
          </a:p>
          <a:p>
            <a:r>
              <a:rPr lang="en-GB" sz="2000" b="0" dirty="0">
                <a:effectLst/>
                <a:latin typeface="+mn-lt"/>
              </a:rPr>
              <a:t>As Retail Focus (2023) reports, inventory management issues are the second most common challenges that bars and restaurants face. </a:t>
            </a:r>
          </a:p>
          <a:p>
            <a:r>
              <a:rPr lang="en-GB" sz="2000" b="0" dirty="0">
                <a:effectLst/>
                <a:latin typeface="+mn-lt"/>
              </a:rPr>
              <a:t>The main stockholder is the restaurant/ bar owner. </a:t>
            </a:r>
          </a:p>
          <a:p>
            <a:pPr marL="0" indent="0">
              <a:buNone/>
            </a:pPr>
            <a:endParaRPr lang="en-GB" sz="1800" b="0" dirty="0">
              <a:effectLst/>
              <a:latin typeface="+mn-lt"/>
            </a:endParaRPr>
          </a:p>
        </p:txBody>
      </p:sp>
      <p:pic>
        <p:nvPicPr>
          <p:cNvPr id="1026" name="Picture 2" descr="The 12 Best LA Restaurants To Eat At The Bar - Los Angeles - The Infatuation">
            <a:extLst>
              <a:ext uri="{FF2B5EF4-FFF2-40B4-BE49-F238E27FC236}">
                <a16:creationId xmlns:a16="http://schemas.microsoft.com/office/drawing/2014/main" id="{ED731F1D-D458-9C35-A12F-0BAFC7E2A9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779"/>
          <a:stretch/>
        </p:blipFill>
        <p:spPr bwMode="auto">
          <a:xfrm>
            <a:off x="7690436" y="538720"/>
            <a:ext cx="4198952" cy="3104143"/>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pic>
        <p:nvPicPr>
          <p:cNvPr id="1028" name="Picture 4" descr="Bar Photos, Download The BEST Free Bar Stock Photos &amp; HD Images">
            <a:extLst>
              <a:ext uri="{FF2B5EF4-FFF2-40B4-BE49-F238E27FC236}">
                <a16:creationId xmlns:a16="http://schemas.microsoft.com/office/drawing/2014/main" id="{678B0930-F1B9-0120-B2FE-E10B79A2D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5567" y="3077534"/>
            <a:ext cx="4006433" cy="2670955"/>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439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a:xfrm>
            <a:off x="592117" y="6356350"/>
            <a:ext cx="610150" cy="365125"/>
          </a:xfrm>
        </p:spPr>
        <p:txBody>
          <a:bodyPr anchor="ctr">
            <a:normAutofit/>
          </a:bodyPr>
          <a:lstStyle/>
          <a:p>
            <a:pPr>
              <a:spcAft>
                <a:spcPts val="600"/>
              </a:spcAft>
            </a:pPr>
            <a:fld id="{AA6C878E-6624-8940-965B-E61AF946BCDB}" type="slidenum">
              <a:rPr lang="nl-NL" smtClean="0"/>
              <a:pPr>
                <a:spcAft>
                  <a:spcPts val="600"/>
                </a:spcAft>
              </a:pPr>
              <a:t>20</a:t>
            </a:fld>
            <a:endParaRPr lang="nl-NL"/>
          </a:p>
        </p:txBody>
      </p:sp>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012736"/>
            <a:ext cx="11144922" cy="471498"/>
          </a:xfrm>
        </p:spPr>
        <p:txBody>
          <a:bodyPr>
            <a:normAutofit/>
          </a:bodyPr>
          <a:lstStyle/>
          <a:p>
            <a:r>
              <a:rPr lang="en-US" sz="2600" dirty="0"/>
              <a:t>Human-Centered AI</a:t>
            </a:r>
            <a:endParaRPr lang="nl-NL" sz="2600"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a:xfrm>
            <a:off x="537882" y="412477"/>
            <a:ext cx="11144922" cy="867684"/>
          </a:xfrm>
        </p:spPr>
        <p:txBody>
          <a:bodyPr>
            <a:normAutofit/>
          </a:bodyPr>
          <a:lstStyle/>
          <a:p>
            <a:r>
              <a:rPr lang="en-US" dirty="0"/>
              <a:t>User Study</a:t>
            </a:r>
            <a:endParaRPr lang="nl-NL" dirty="0"/>
          </a:p>
        </p:txBody>
      </p:sp>
      <p:pic>
        <p:nvPicPr>
          <p:cNvPr id="4" name="Picture 3" descr="A screenshot of a computer&#10;&#10;Description automatically generated">
            <a:extLst>
              <a:ext uri="{FF2B5EF4-FFF2-40B4-BE49-F238E27FC236}">
                <a16:creationId xmlns:a16="http://schemas.microsoft.com/office/drawing/2014/main" id="{33DD7FE6-BE1F-59E9-BF94-0673F82912AB}"/>
              </a:ext>
            </a:extLst>
          </p:cNvPr>
          <p:cNvPicPr>
            <a:picLocks noChangeAspect="1"/>
          </p:cNvPicPr>
          <p:nvPr/>
        </p:nvPicPr>
        <p:blipFill>
          <a:blip r:embed="rId3"/>
          <a:stretch>
            <a:fillRect/>
          </a:stretch>
        </p:blipFill>
        <p:spPr>
          <a:xfrm>
            <a:off x="0" y="1514714"/>
            <a:ext cx="6096000" cy="412044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C608644-4B60-046E-7458-862EC46BF5C1}"/>
              </a:ext>
            </a:extLst>
          </p:cNvPr>
          <p:cNvPicPr>
            <a:picLocks noChangeAspect="1"/>
          </p:cNvPicPr>
          <p:nvPr/>
        </p:nvPicPr>
        <p:blipFill>
          <a:blip r:embed="rId4"/>
          <a:stretch>
            <a:fillRect/>
          </a:stretch>
        </p:blipFill>
        <p:spPr>
          <a:xfrm>
            <a:off x="6096000" y="1514714"/>
            <a:ext cx="6096000" cy="4131914"/>
          </a:xfrm>
          <a:prstGeom prst="rect">
            <a:avLst/>
          </a:prstGeom>
        </p:spPr>
      </p:pic>
    </p:spTree>
    <p:extLst>
      <p:ext uri="{BB962C8B-B14F-4D97-AF65-F5344CB8AC3E}">
        <p14:creationId xmlns:p14="http://schemas.microsoft.com/office/powerpoint/2010/main" val="2583034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044412"/>
            <a:ext cx="11144922" cy="471498"/>
          </a:xfrm>
        </p:spPr>
        <p:txBody>
          <a:bodyPr/>
          <a:lstStyle/>
          <a:p>
            <a:r>
              <a:rPr lang="en-US" dirty="0"/>
              <a:t>Human-Centered AI</a:t>
            </a:r>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a:t>Demo</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21</a:t>
            </a:fld>
            <a:endParaRPr lang="nl-NL"/>
          </a:p>
        </p:txBody>
      </p:sp>
      <p:pic>
        <p:nvPicPr>
          <p:cNvPr id="2" name="Demo Video.mp4">
            <a:hlinkClick r:id="" action="ppaction://media"/>
            <a:extLst>
              <a:ext uri="{FF2B5EF4-FFF2-40B4-BE49-F238E27FC236}">
                <a16:creationId xmlns:a16="http://schemas.microsoft.com/office/drawing/2014/main" id="{3DD2571A-4469-B5BD-74A3-EAED3B238D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77719" y="1565438"/>
            <a:ext cx="7552267" cy="4248150"/>
          </a:xfrm>
          <a:prstGeom prst="rect">
            <a:avLst/>
          </a:prstGeom>
        </p:spPr>
      </p:pic>
    </p:spTree>
    <p:extLst>
      <p:ext uri="{BB962C8B-B14F-4D97-AF65-F5344CB8AC3E}">
        <p14:creationId xmlns:p14="http://schemas.microsoft.com/office/powerpoint/2010/main" val="39523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en-US" sz="4800">
                <a:latin typeface="+mn-lt"/>
              </a:rPr>
              <a:t>Thank you!</a:t>
            </a:r>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r>
              <a:rPr lang="en-NL">
                <a:latin typeface="+mn-lt"/>
              </a:rPr>
              <a:t>Any questions?</a:t>
            </a:r>
            <a:endParaRPr lang="nl-NL">
              <a:latin typeface="+mn-lt"/>
            </a:endParaRPr>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22</a:t>
            </a:fld>
            <a:endParaRPr lang="nl-NL"/>
          </a:p>
        </p:txBody>
      </p:sp>
    </p:spTree>
    <p:extLst>
      <p:ext uri="{BB962C8B-B14F-4D97-AF65-F5344CB8AC3E}">
        <p14:creationId xmlns:p14="http://schemas.microsoft.com/office/powerpoint/2010/main" val="290497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92117" y="1109511"/>
            <a:ext cx="11144922" cy="471498"/>
          </a:xfrm>
        </p:spPr>
        <p:txBody>
          <a:bodyPr/>
          <a:lstStyle/>
          <a:p>
            <a:r>
              <a:rPr lang="en-NL"/>
              <a:t>Business Understanding</a:t>
            </a:r>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Project Pitch</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3</a:t>
            </a:fld>
            <a:endParaRPr lang="nl-NL"/>
          </a:p>
        </p:txBody>
      </p:sp>
      <p:pic>
        <p:nvPicPr>
          <p:cNvPr id="5" name="Picture 4" descr="A screenshot of a computer&#10;&#10;Description automatically generated">
            <a:extLst>
              <a:ext uri="{FF2B5EF4-FFF2-40B4-BE49-F238E27FC236}">
                <a16:creationId xmlns:a16="http://schemas.microsoft.com/office/drawing/2014/main" id="{165AABE6-363D-E435-8899-56F2590E2A92}"/>
              </a:ext>
            </a:extLst>
          </p:cNvPr>
          <p:cNvPicPr>
            <a:picLocks noChangeAspect="1"/>
          </p:cNvPicPr>
          <p:nvPr/>
        </p:nvPicPr>
        <p:blipFill>
          <a:blip r:embed="rId3"/>
          <a:stretch>
            <a:fillRect/>
          </a:stretch>
        </p:blipFill>
        <p:spPr>
          <a:xfrm>
            <a:off x="6834854" y="939800"/>
            <a:ext cx="4635500" cy="4978400"/>
          </a:xfrm>
          <a:prstGeom prst="rect">
            <a:avLst/>
          </a:prstGeom>
        </p:spPr>
      </p:pic>
      <p:sp>
        <p:nvSpPr>
          <p:cNvPr id="6" name="Content Placeholder 6">
            <a:extLst>
              <a:ext uri="{FF2B5EF4-FFF2-40B4-BE49-F238E27FC236}">
                <a16:creationId xmlns:a16="http://schemas.microsoft.com/office/drawing/2014/main" id="{0E0212EF-5AFC-D274-CEBC-EA87F0D98CDE}"/>
              </a:ext>
            </a:extLst>
          </p:cNvPr>
          <p:cNvSpPr>
            <a:spLocks noGrp="1"/>
          </p:cNvSpPr>
          <p:nvPr>
            <p:ph sz="quarter" idx="15"/>
          </p:nvPr>
        </p:nvSpPr>
        <p:spPr>
          <a:xfrm>
            <a:off x="370774" y="1799884"/>
            <a:ext cx="6251630" cy="3735895"/>
          </a:xfrm>
        </p:spPr>
        <p:txBody>
          <a:bodyPr/>
          <a:lstStyle/>
          <a:p>
            <a:r>
              <a:rPr lang="en-GB" sz="2000" b="0" dirty="0">
                <a:effectLst/>
                <a:latin typeface="+mn-lt"/>
              </a:rPr>
              <a:t>The image classifier product that I decided to train would classify objects such as alcoholic beverages bottles, non-alcoholic beverages bottles and cans, cocktail fruits, and coffee grounds packages. This algorithm's purpose would be to help bars/ restaurant bars keep track of the primary inventory and notify the staff when another order is needed. The algorithm would be implemented in a label scanner (such as the one in supermarkets) and would directly send the information to the organisation's cloud system.</a:t>
            </a:r>
          </a:p>
        </p:txBody>
      </p:sp>
    </p:spTree>
    <p:extLst>
      <p:ext uri="{BB962C8B-B14F-4D97-AF65-F5344CB8AC3E}">
        <p14:creationId xmlns:p14="http://schemas.microsoft.com/office/powerpoint/2010/main" val="88702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92117" y="1099238"/>
            <a:ext cx="11144922" cy="471498"/>
          </a:xfrm>
        </p:spPr>
        <p:txBody>
          <a:bodyPr/>
          <a:lstStyle/>
          <a:p>
            <a:r>
              <a:rPr lang="en-US" dirty="0"/>
              <a:t>Deep Learning</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0" y="1653499"/>
            <a:ext cx="12191998" cy="3953577"/>
          </a:xfrm>
        </p:spPr>
        <p:txBody>
          <a:bodyPr wrap="square" lIns="91440" tIns="45720" rIns="91440" bIns="45720" anchor="t">
            <a:noAutofit/>
          </a:bodyPr>
          <a:lstStyle/>
          <a:p>
            <a:pPr lvl="1">
              <a:buClr>
                <a:schemeClr val="accent2"/>
              </a:buClr>
            </a:pPr>
            <a:r>
              <a:rPr lang="en-GB" sz="2000" dirty="0">
                <a:ea typeface="Open Sans"/>
                <a:cs typeface="Open Sans"/>
              </a:rPr>
              <a:t>My classifier, ‘Barman’s helper’,  will classify images of an assortment of beverages (non-alcoholic and alcoholic), coffee, as well as fruits that are most found in the barman’s drink preparations, such as lemons, limes, and multiple forest fruits. </a:t>
            </a:r>
          </a:p>
          <a:p>
            <a:pPr lvl="1">
              <a:buClr>
                <a:schemeClr val="accent2"/>
              </a:buClr>
            </a:pPr>
            <a:r>
              <a:rPr lang="en-GB" sz="2000" dirty="0">
                <a:ea typeface="Open Sans"/>
                <a:cs typeface="Open Sans"/>
              </a:rPr>
              <a:t>The total number of classes is 6:</a:t>
            </a:r>
          </a:p>
          <a:p>
            <a:pPr lvl="2">
              <a:buClr>
                <a:schemeClr val="accent2"/>
              </a:buClr>
            </a:pPr>
            <a:r>
              <a:rPr lang="en-GB" sz="1700" i="1" dirty="0" err="1">
                <a:ea typeface="Open Sans"/>
                <a:cs typeface="Open Sans"/>
              </a:rPr>
              <a:t>alcoholic_beverages_bottle</a:t>
            </a:r>
            <a:r>
              <a:rPr lang="en-GB" sz="1700" i="1" dirty="0">
                <a:ea typeface="Open Sans"/>
                <a:cs typeface="Open Sans"/>
              </a:rPr>
              <a:t>: </a:t>
            </a:r>
            <a:r>
              <a:rPr lang="en-GB" sz="1700" dirty="0">
                <a:ea typeface="Open Sans"/>
                <a:cs typeface="Open Sans"/>
              </a:rPr>
              <a:t>76 instances</a:t>
            </a:r>
            <a:endParaRPr lang="en-GB" sz="1700" i="1" dirty="0">
              <a:ea typeface="Open Sans"/>
              <a:cs typeface="Open Sans"/>
            </a:endParaRPr>
          </a:p>
          <a:p>
            <a:pPr lvl="2">
              <a:buClr>
                <a:schemeClr val="accent2"/>
              </a:buClr>
            </a:pPr>
            <a:r>
              <a:rPr lang="en-GB" sz="1700" i="1" dirty="0" err="1">
                <a:ea typeface="Open Sans"/>
                <a:cs typeface="Open Sans"/>
              </a:rPr>
              <a:t>cocktail_fruits</a:t>
            </a:r>
            <a:r>
              <a:rPr lang="en-GB" sz="1700" i="1" dirty="0">
                <a:ea typeface="Open Sans"/>
                <a:cs typeface="Open Sans"/>
              </a:rPr>
              <a:t>: </a:t>
            </a:r>
            <a:r>
              <a:rPr lang="en-GB" sz="1700" dirty="0">
                <a:ea typeface="Open Sans"/>
                <a:cs typeface="Open Sans"/>
              </a:rPr>
              <a:t>259 instances</a:t>
            </a:r>
            <a:endParaRPr lang="en-GB" sz="1700" i="1" dirty="0">
              <a:ea typeface="Open Sans"/>
              <a:cs typeface="Open Sans"/>
            </a:endParaRPr>
          </a:p>
          <a:p>
            <a:pPr lvl="2">
              <a:buClr>
                <a:schemeClr val="accent2"/>
              </a:buClr>
            </a:pPr>
            <a:r>
              <a:rPr lang="en-GB" sz="1700" i="1" dirty="0" err="1">
                <a:ea typeface="Open Sans"/>
                <a:cs typeface="Open Sans"/>
              </a:rPr>
              <a:t>coffee_grounds_package</a:t>
            </a:r>
            <a:r>
              <a:rPr lang="en-GB" sz="1700" i="1" dirty="0">
                <a:ea typeface="Open Sans"/>
                <a:cs typeface="Open Sans"/>
              </a:rPr>
              <a:t>: </a:t>
            </a:r>
            <a:r>
              <a:rPr lang="en-GB" sz="1700" dirty="0">
                <a:ea typeface="Open Sans"/>
                <a:cs typeface="Open Sans"/>
              </a:rPr>
              <a:t>106 </a:t>
            </a:r>
            <a:r>
              <a:rPr lang="en-GB" sz="1700" dirty="0" err="1">
                <a:ea typeface="Open Sans"/>
                <a:cs typeface="Open Sans"/>
              </a:rPr>
              <a:t>i</a:t>
            </a:r>
            <a:r>
              <a:rPr lang="en-GB" sz="1700" dirty="0">
                <a:ea typeface="Open Sans"/>
                <a:cs typeface="Open Sans"/>
              </a:rPr>
              <a:t>.</a:t>
            </a:r>
            <a:endParaRPr lang="en-GB" sz="1700" i="1" dirty="0">
              <a:ea typeface="Open Sans"/>
              <a:cs typeface="Open Sans"/>
            </a:endParaRPr>
          </a:p>
          <a:p>
            <a:pPr lvl="2">
              <a:buClr>
                <a:schemeClr val="accent2"/>
              </a:buClr>
            </a:pPr>
            <a:r>
              <a:rPr lang="en-GB" sz="1700" i="1" dirty="0" err="1">
                <a:ea typeface="Open Sans"/>
                <a:cs typeface="Open Sans"/>
              </a:rPr>
              <a:t>lemon_lime</a:t>
            </a:r>
            <a:r>
              <a:rPr lang="en-GB" sz="1700" i="1" dirty="0">
                <a:ea typeface="Open Sans"/>
                <a:cs typeface="Open Sans"/>
              </a:rPr>
              <a:t>: </a:t>
            </a:r>
            <a:r>
              <a:rPr lang="en-GB" sz="1700" dirty="0">
                <a:ea typeface="Open Sans"/>
                <a:cs typeface="Open Sans"/>
              </a:rPr>
              <a:t>76 </a:t>
            </a:r>
            <a:r>
              <a:rPr lang="en-GB" sz="1700" dirty="0" err="1">
                <a:ea typeface="Open Sans"/>
                <a:cs typeface="Open Sans"/>
              </a:rPr>
              <a:t>i</a:t>
            </a:r>
            <a:r>
              <a:rPr lang="en-GB" sz="1700" dirty="0">
                <a:ea typeface="Open Sans"/>
                <a:cs typeface="Open Sans"/>
              </a:rPr>
              <a:t>.</a:t>
            </a:r>
            <a:endParaRPr lang="en-GB" sz="1700" i="1" dirty="0">
              <a:ea typeface="Open Sans"/>
              <a:cs typeface="Open Sans"/>
            </a:endParaRPr>
          </a:p>
          <a:p>
            <a:pPr lvl="2">
              <a:buClr>
                <a:schemeClr val="accent2"/>
              </a:buClr>
            </a:pPr>
            <a:r>
              <a:rPr lang="en-GB" sz="1700" i="1" dirty="0">
                <a:ea typeface="Open Sans"/>
                <a:cs typeface="Open Sans"/>
              </a:rPr>
              <a:t>non-</a:t>
            </a:r>
            <a:r>
              <a:rPr lang="en-GB" sz="1700" i="1" dirty="0" err="1">
                <a:ea typeface="Open Sans"/>
                <a:cs typeface="Open Sans"/>
              </a:rPr>
              <a:t>alcoholic_beverages</a:t>
            </a:r>
            <a:r>
              <a:rPr lang="en-GB" sz="1700" i="1" dirty="0">
                <a:ea typeface="Open Sans"/>
                <a:cs typeface="Open Sans"/>
              </a:rPr>
              <a:t>: </a:t>
            </a:r>
            <a:r>
              <a:rPr lang="en-GB" sz="1700" dirty="0">
                <a:ea typeface="Open Sans"/>
                <a:cs typeface="Open Sans"/>
              </a:rPr>
              <a:t>119 </a:t>
            </a:r>
            <a:r>
              <a:rPr lang="en-GB" sz="1700" dirty="0" err="1">
                <a:ea typeface="Open Sans"/>
                <a:cs typeface="Open Sans"/>
              </a:rPr>
              <a:t>i</a:t>
            </a:r>
            <a:r>
              <a:rPr lang="en-GB" sz="1700" dirty="0">
                <a:ea typeface="Open Sans"/>
                <a:cs typeface="Open Sans"/>
              </a:rPr>
              <a:t>.</a:t>
            </a:r>
            <a:endParaRPr lang="en-GB" sz="1700" i="1" dirty="0">
              <a:ea typeface="Open Sans"/>
              <a:cs typeface="Open Sans"/>
            </a:endParaRPr>
          </a:p>
          <a:p>
            <a:pPr lvl="2">
              <a:buClr>
                <a:schemeClr val="accent2"/>
              </a:buClr>
            </a:pPr>
            <a:r>
              <a:rPr lang="en-GB" sz="1700" i="1" dirty="0">
                <a:ea typeface="Open Sans"/>
                <a:cs typeface="Open Sans"/>
              </a:rPr>
              <a:t>non-</a:t>
            </a:r>
            <a:r>
              <a:rPr lang="en-GB" sz="1700" i="1" dirty="0" err="1">
                <a:ea typeface="Open Sans"/>
                <a:cs typeface="Open Sans"/>
              </a:rPr>
              <a:t>alcoholic_beverages_bottle</a:t>
            </a:r>
            <a:r>
              <a:rPr lang="en-GB" sz="1700" i="1" dirty="0">
                <a:ea typeface="Open Sans"/>
                <a:cs typeface="Open Sans"/>
              </a:rPr>
              <a:t>: </a:t>
            </a:r>
            <a:r>
              <a:rPr lang="en-GB" sz="1700" dirty="0">
                <a:ea typeface="Open Sans"/>
                <a:cs typeface="Open Sans"/>
              </a:rPr>
              <a:t>76 </a:t>
            </a:r>
            <a:r>
              <a:rPr lang="en-GB" sz="1700" dirty="0" err="1">
                <a:ea typeface="Open Sans"/>
                <a:cs typeface="Open Sans"/>
              </a:rPr>
              <a:t>i</a:t>
            </a:r>
            <a:r>
              <a:rPr lang="en-GB" sz="1700" dirty="0">
                <a:ea typeface="Open Sans"/>
                <a:cs typeface="Open Sans"/>
              </a:rPr>
              <a:t>.</a:t>
            </a:r>
          </a:p>
          <a:p>
            <a:pPr lvl="1">
              <a:buClr>
                <a:schemeClr val="accent2"/>
              </a:buClr>
            </a:pPr>
            <a:r>
              <a:rPr lang="en-GB" sz="2000" dirty="0">
                <a:ea typeface="Open Sans"/>
                <a:cs typeface="Open Sans"/>
              </a:rPr>
              <a:t>Baseline accuracies: </a:t>
            </a:r>
          </a:p>
          <a:p>
            <a:pPr lvl="2">
              <a:buClr>
                <a:schemeClr val="accent2"/>
              </a:buClr>
            </a:pPr>
            <a:r>
              <a:rPr lang="en-GB" sz="1700" dirty="0">
                <a:ea typeface="Open Sans"/>
                <a:cs typeface="Open Sans"/>
              </a:rPr>
              <a:t>Random guess: 36%</a:t>
            </a:r>
          </a:p>
          <a:p>
            <a:pPr lvl="2">
              <a:buClr>
                <a:schemeClr val="accent2"/>
              </a:buClr>
            </a:pPr>
            <a:r>
              <a:rPr lang="en-GB" sz="1700" dirty="0">
                <a:ea typeface="Open Sans"/>
                <a:cs typeface="Open Sans"/>
              </a:rPr>
              <a:t>HLP: </a:t>
            </a:r>
            <a:r>
              <a:rPr lang="en-GB" sz="1700" dirty="0" err="1">
                <a:ea typeface="Open Sans"/>
                <a:cs typeface="Open Sans"/>
              </a:rPr>
              <a:t>alcoholic_beverages_bottle</a:t>
            </a:r>
            <a:r>
              <a:rPr lang="en-GB" sz="1700" dirty="0">
                <a:ea typeface="Open Sans"/>
                <a:cs typeface="Open Sans"/>
              </a:rPr>
              <a:t> (93.33%), </a:t>
            </a:r>
            <a:r>
              <a:rPr lang="en-GB" sz="1700" dirty="0" err="1">
                <a:ea typeface="Open Sans"/>
                <a:cs typeface="Open Sans"/>
              </a:rPr>
              <a:t>cocktail_fruits</a:t>
            </a:r>
            <a:r>
              <a:rPr lang="en-GB" sz="1700" dirty="0">
                <a:ea typeface="Open Sans"/>
                <a:cs typeface="Open Sans"/>
              </a:rPr>
              <a:t>(96%), </a:t>
            </a:r>
            <a:r>
              <a:rPr lang="en-GB" sz="1700" dirty="0" err="1">
                <a:ea typeface="Open Sans"/>
                <a:cs typeface="Open Sans"/>
              </a:rPr>
              <a:t>coffee_grounds_package</a:t>
            </a:r>
            <a:r>
              <a:rPr lang="en-GB" sz="1700" dirty="0">
                <a:ea typeface="Open Sans"/>
                <a:cs typeface="Open Sans"/>
              </a:rPr>
              <a:t> (98%) </a:t>
            </a:r>
            <a:r>
              <a:rPr lang="en-GB" sz="1700" dirty="0" err="1">
                <a:ea typeface="Open Sans"/>
                <a:cs typeface="Open Sans"/>
              </a:rPr>
              <a:t>lemon_lime</a:t>
            </a:r>
            <a:r>
              <a:rPr lang="en-GB" sz="1700" dirty="0">
                <a:ea typeface="Open Sans"/>
                <a:cs typeface="Open Sans"/>
              </a:rPr>
              <a:t> (100%), non-</a:t>
            </a:r>
            <a:r>
              <a:rPr lang="en-GB" sz="1700" dirty="0" err="1">
                <a:ea typeface="Open Sans"/>
                <a:cs typeface="Open Sans"/>
              </a:rPr>
              <a:t>alcoholic_beverages</a:t>
            </a:r>
            <a:r>
              <a:rPr lang="en-GB" sz="1700" dirty="0">
                <a:ea typeface="Open Sans"/>
                <a:cs typeface="Open Sans"/>
              </a:rPr>
              <a:t>(97.77%), non-</a:t>
            </a:r>
            <a:r>
              <a:rPr lang="en-GB" sz="1700" dirty="0" err="1">
                <a:ea typeface="Open Sans"/>
                <a:cs typeface="Open Sans"/>
              </a:rPr>
              <a:t>alcoholic_beverages_bottle</a:t>
            </a:r>
            <a:r>
              <a:rPr lang="en-GB" sz="1700" dirty="0">
                <a:ea typeface="Open Sans"/>
                <a:cs typeface="Open Sans"/>
              </a:rPr>
              <a:t> (80%)</a:t>
            </a:r>
          </a:p>
          <a:p>
            <a:pPr lvl="2">
              <a:buClr>
                <a:schemeClr val="accent2"/>
              </a:buClr>
            </a:pPr>
            <a:r>
              <a:rPr lang="en-GB" sz="1700" dirty="0">
                <a:ea typeface="Open Sans"/>
                <a:cs typeface="Open Sans"/>
              </a:rPr>
              <a:t>Basic MLP: 61%</a:t>
            </a:r>
          </a:p>
          <a:p>
            <a:pPr marL="486410" lvl="1" indent="-29210">
              <a:buClr>
                <a:schemeClr val="accent2"/>
              </a:buClr>
            </a:pPr>
            <a:endParaRPr lang="en-GB" sz="2000" dirty="0">
              <a:ea typeface="Open Sans"/>
              <a:cs typeface="Open Sans"/>
            </a:endParaRPr>
          </a:p>
          <a:p>
            <a:pPr marL="486410" lvl="1" indent="-29210">
              <a:buClr>
                <a:schemeClr val="accent2"/>
              </a:buClr>
            </a:pPr>
            <a:endParaRPr lang="en-GB" sz="2000" dirty="0">
              <a:ea typeface="Open Sans"/>
              <a:cs typeface="Open Sans"/>
            </a:endParaRPr>
          </a:p>
          <a:p>
            <a:pPr marL="0" indent="0">
              <a:buNone/>
            </a:pPr>
            <a:endParaRPr lang="en-GB" sz="2400" dirty="0">
              <a:latin typeface="Calibri"/>
              <a:ea typeface="Open Sans"/>
              <a:cs typeface="Open Sans"/>
            </a:endParaRPr>
          </a:p>
          <a:p>
            <a:pPr marL="0" indent="-29210"/>
            <a:endParaRPr lang="en-GB"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Problem 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4</a:t>
            </a:fld>
            <a:endParaRPr lang="nl-NL"/>
          </a:p>
        </p:txBody>
      </p:sp>
    </p:spTree>
    <p:extLst>
      <p:ext uri="{BB962C8B-B14F-4D97-AF65-F5344CB8AC3E}">
        <p14:creationId xmlns:p14="http://schemas.microsoft.com/office/powerpoint/2010/main" val="41958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09196" y="1024430"/>
            <a:ext cx="11144922" cy="471498"/>
          </a:xfrm>
        </p:spPr>
        <p:txBody>
          <a:bodyPr/>
          <a:lstStyle/>
          <a:p>
            <a:r>
              <a:rPr lang="en-US" dirty="0"/>
              <a:t>Deep Learning</a:t>
            </a:r>
            <a:endParaRPr lang="nl-NL"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Problem 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5</a:t>
            </a:fld>
            <a:endParaRPr lang="nl-NL"/>
          </a:p>
        </p:txBody>
      </p:sp>
      <p:pic>
        <p:nvPicPr>
          <p:cNvPr id="5" name="Picture 4" descr="A collage of different bottles of alcohol&#10;&#10;Description automatically generated">
            <a:extLst>
              <a:ext uri="{FF2B5EF4-FFF2-40B4-BE49-F238E27FC236}">
                <a16:creationId xmlns:a16="http://schemas.microsoft.com/office/drawing/2014/main" id="{C068D142-6E30-13ED-1886-8224176D3FED}"/>
              </a:ext>
            </a:extLst>
          </p:cNvPr>
          <p:cNvPicPr>
            <a:picLocks noChangeAspect="1"/>
          </p:cNvPicPr>
          <p:nvPr/>
        </p:nvPicPr>
        <p:blipFill>
          <a:blip r:embed="rId3"/>
          <a:stretch>
            <a:fillRect/>
          </a:stretch>
        </p:blipFill>
        <p:spPr>
          <a:xfrm>
            <a:off x="630343" y="2159798"/>
            <a:ext cx="2538403" cy="2538403"/>
          </a:xfrm>
          <a:prstGeom prst="rect">
            <a:avLst/>
          </a:prstGeom>
        </p:spPr>
      </p:pic>
      <p:sp>
        <p:nvSpPr>
          <p:cNvPr id="7" name="TextBox 6">
            <a:extLst>
              <a:ext uri="{FF2B5EF4-FFF2-40B4-BE49-F238E27FC236}">
                <a16:creationId xmlns:a16="http://schemas.microsoft.com/office/drawing/2014/main" id="{4DE1B349-8753-8E60-4785-40841E37A701}"/>
              </a:ext>
            </a:extLst>
          </p:cNvPr>
          <p:cNvSpPr txBox="1"/>
          <p:nvPr/>
        </p:nvSpPr>
        <p:spPr>
          <a:xfrm>
            <a:off x="509196" y="1777328"/>
            <a:ext cx="2758256" cy="369332"/>
          </a:xfrm>
          <a:prstGeom prst="rect">
            <a:avLst/>
          </a:prstGeom>
          <a:noFill/>
        </p:spPr>
        <p:txBody>
          <a:bodyPr wrap="none" rtlCol="0">
            <a:spAutoFit/>
          </a:bodyPr>
          <a:lstStyle/>
          <a:p>
            <a:r>
              <a:rPr lang="en-GB" sz="1800" dirty="0" err="1">
                <a:ea typeface="Open Sans"/>
                <a:cs typeface="Open Sans"/>
              </a:rPr>
              <a:t>alcoholic_beverages_bottle</a:t>
            </a:r>
            <a:endParaRPr lang="en-RO" dirty="0"/>
          </a:p>
        </p:txBody>
      </p:sp>
      <p:pic>
        <p:nvPicPr>
          <p:cNvPr id="13" name="Picture 12" descr="A pile of different berries&#10;&#10;Description automatically generated">
            <a:extLst>
              <a:ext uri="{FF2B5EF4-FFF2-40B4-BE49-F238E27FC236}">
                <a16:creationId xmlns:a16="http://schemas.microsoft.com/office/drawing/2014/main" id="{2B9971D2-F2E7-7FEE-5C92-5B269FE54367}"/>
              </a:ext>
            </a:extLst>
          </p:cNvPr>
          <p:cNvPicPr>
            <a:picLocks noChangeAspect="1"/>
          </p:cNvPicPr>
          <p:nvPr/>
        </p:nvPicPr>
        <p:blipFill>
          <a:blip r:embed="rId4"/>
          <a:stretch>
            <a:fillRect/>
          </a:stretch>
        </p:blipFill>
        <p:spPr>
          <a:xfrm>
            <a:off x="3557597" y="2159797"/>
            <a:ext cx="2538403" cy="2538403"/>
          </a:xfrm>
          <a:prstGeom prst="rect">
            <a:avLst/>
          </a:prstGeom>
        </p:spPr>
      </p:pic>
      <p:sp>
        <p:nvSpPr>
          <p:cNvPr id="15" name="TextBox 14">
            <a:extLst>
              <a:ext uri="{FF2B5EF4-FFF2-40B4-BE49-F238E27FC236}">
                <a16:creationId xmlns:a16="http://schemas.microsoft.com/office/drawing/2014/main" id="{A007994F-7C1B-742F-966B-1CB5241C0F81}"/>
              </a:ext>
            </a:extLst>
          </p:cNvPr>
          <p:cNvSpPr txBox="1"/>
          <p:nvPr/>
        </p:nvSpPr>
        <p:spPr>
          <a:xfrm>
            <a:off x="3979888" y="1790465"/>
            <a:ext cx="6100996" cy="369332"/>
          </a:xfrm>
          <a:prstGeom prst="rect">
            <a:avLst/>
          </a:prstGeom>
          <a:noFill/>
        </p:spPr>
        <p:txBody>
          <a:bodyPr wrap="square">
            <a:spAutoFit/>
          </a:bodyPr>
          <a:lstStyle/>
          <a:p>
            <a:r>
              <a:rPr lang="en-GB" sz="1800" dirty="0" err="1">
                <a:ea typeface="Open Sans"/>
                <a:cs typeface="Open Sans"/>
              </a:rPr>
              <a:t>cocktail_fruits</a:t>
            </a:r>
            <a:endParaRPr lang="en-RO" dirty="0"/>
          </a:p>
        </p:txBody>
      </p:sp>
      <p:pic>
        <p:nvPicPr>
          <p:cNvPr id="17" name="Picture 16" descr="A group of silver cans with red labels&#10;&#10;Description automatically generated">
            <a:extLst>
              <a:ext uri="{FF2B5EF4-FFF2-40B4-BE49-F238E27FC236}">
                <a16:creationId xmlns:a16="http://schemas.microsoft.com/office/drawing/2014/main" id="{D610B4C3-B49B-9701-9E2F-9BD4B5B38747}"/>
              </a:ext>
            </a:extLst>
          </p:cNvPr>
          <p:cNvPicPr>
            <a:picLocks noChangeAspect="1"/>
          </p:cNvPicPr>
          <p:nvPr/>
        </p:nvPicPr>
        <p:blipFill>
          <a:blip r:embed="rId5"/>
          <a:stretch>
            <a:fillRect/>
          </a:stretch>
        </p:blipFill>
        <p:spPr>
          <a:xfrm>
            <a:off x="6531590" y="1987882"/>
            <a:ext cx="2710318" cy="2710318"/>
          </a:xfrm>
          <a:prstGeom prst="rect">
            <a:avLst/>
          </a:prstGeom>
        </p:spPr>
      </p:pic>
      <p:sp>
        <p:nvSpPr>
          <p:cNvPr id="19" name="TextBox 18">
            <a:extLst>
              <a:ext uri="{FF2B5EF4-FFF2-40B4-BE49-F238E27FC236}">
                <a16:creationId xmlns:a16="http://schemas.microsoft.com/office/drawing/2014/main" id="{F23EFB3F-FC46-315A-4EFC-61350DE636FC}"/>
              </a:ext>
            </a:extLst>
          </p:cNvPr>
          <p:cNvSpPr txBox="1"/>
          <p:nvPr/>
        </p:nvSpPr>
        <p:spPr>
          <a:xfrm>
            <a:off x="6925455" y="1645987"/>
            <a:ext cx="6100996" cy="369332"/>
          </a:xfrm>
          <a:prstGeom prst="rect">
            <a:avLst/>
          </a:prstGeom>
          <a:noFill/>
        </p:spPr>
        <p:txBody>
          <a:bodyPr wrap="square">
            <a:spAutoFit/>
          </a:bodyPr>
          <a:lstStyle/>
          <a:p>
            <a:r>
              <a:rPr lang="en-GB" sz="1800" dirty="0" err="1">
                <a:ea typeface="Open Sans"/>
                <a:cs typeface="Open Sans"/>
              </a:rPr>
              <a:t>coffee_grounds</a:t>
            </a:r>
            <a:endParaRPr lang="en-RO" dirty="0"/>
          </a:p>
        </p:txBody>
      </p:sp>
      <p:pic>
        <p:nvPicPr>
          <p:cNvPr id="21" name="Picture 20" descr="A plastic bottle of green tea&#10;&#10;Description automatically generated">
            <a:extLst>
              <a:ext uri="{FF2B5EF4-FFF2-40B4-BE49-F238E27FC236}">
                <a16:creationId xmlns:a16="http://schemas.microsoft.com/office/drawing/2014/main" id="{6B7623C3-27EE-B291-BFC5-DEDD1F0C1BC2}"/>
              </a:ext>
            </a:extLst>
          </p:cNvPr>
          <p:cNvPicPr>
            <a:picLocks noChangeAspect="1"/>
          </p:cNvPicPr>
          <p:nvPr/>
        </p:nvPicPr>
        <p:blipFill>
          <a:blip r:embed="rId6"/>
          <a:stretch>
            <a:fillRect/>
          </a:stretch>
        </p:blipFill>
        <p:spPr>
          <a:xfrm>
            <a:off x="9481682" y="2015319"/>
            <a:ext cx="2710318" cy="2710318"/>
          </a:xfrm>
          <a:prstGeom prst="rect">
            <a:avLst/>
          </a:prstGeom>
        </p:spPr>
      </p:pic>
      <p:sp>
        <p:nvSpPr>
          <p:cNvPr id="23" name="TextBox 22">
            <a:extLst>
              <a:ext uri="{FF2B5EF4-FFF2-40B4-BE49-F238E27FC236}">
                <a16:creationId xmlns:a16="http://schemas.microsoft.com/office/drawing/2014/main" id="{82981E43-472E-6E6F-EA8D-3810FF149934}"/>
              </a:ext>
            </a:extLst>
          </p:cNvPr>
          <p:cNvSpPr txBox="1"/>
          <p:nvPr/>
        </p:nvSpPr>
        <p:spPr>
          <a:xfrm>
            <a:off x="9769838" y="1618550"/>
            <a:ext cx="6513226" cy="369332"/>
          </a:xfrm>
          <a:prstGeom prst="rect">
            <a:avLst/>
          </a:prstGeom>
          <a:noFill/>
        </p:spPr>
        <p:txBody>
          <a:bodyPr wrap="square">
            <a:spAutoFit/>
          </a:bodyPr>
          <a:lstStyle/>
          <a:p>
            <a:r>
              <a:rPr lang="en-GB" sz="1800" dirty="0">
                <a:ea typeface="Open Sans"/>
                <a:cs typeface="Open Sans"/>
              </a:rPr>
              <a:t>non-</a:t>
            </a:r>
            <a:r>
              <a:rPr lang="en-GB" sz="1800" dirty="0" err="1">
                <a:ea typeface="Open Sans"/>
                <a:cs typeface="Open Sans"/>
              </a:rPr>
              <a:t>alcoholic_beverages</a:t>
            </a:r>
            <a:endParaRPr lang="en-RO" dirty="0"/>
          </a:p>
        </p:txBody>
      </p:sp>
    </p:spTree>
    <p:extLst>
      <p:ext uri="{BB962C8B-B14F-4D97-AF65-F5344CB8AC3E}">
        <p14:creationId xmlns:p14="http://schemas.microsoft.com/office/powerpoint/2010/main" val="126860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251426"/>
            <a:ext cx="11144922" cy="471498"/>
          </a:xfrm>
        </p:spPr>
        <p:txBody>
          <a:bodyPr/>
          <a:lstStyle/>
          <a:p>
            <a:r>
              <a:rPr lang="en-US" dirty="0"/>
              <a:t>Deep Learning</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a:xfrm>
            <a:off x="537881" y="1722924"/>
            <a:ext cx="11554035" cy="3627730"/>
          </a:xfrm>
        </p:spPr>
        <p:txBody>
          <a:bodyPr vert="horz" wrap="square" lIns="91440" tIns="45720" rIns="91440" bIns="45720" numCol="2" anchor="t">
            <a:noAutofit/>
          </a:bodyPr>
          <a:lstStyle/>
          <a:p>
            <a:pPr marL="313200" indent="-342900">
              <a:buClr>
                <a:schemeClr val="accent2"/>
              </a:buClr>
            </a:pPr>
            <a:r>
              <a:rPr lang="en-GB" sz="2000" dirty="0">
                <a:latin typeface="+mn-lt"/>
                <a:ea typeface="Open Sans"/>
                <a:cs typeface="Open Sans"/>
              </a:rPr>
              <a:t>First steps for the image classification model:</a:t>
            </a:r>
          </a:p>
          <a:p>
            <a:pPr marL="800100" lvl="1" indent="-342900">
              <a:buClr>
                <a:schemeClr val="accent2"/>
              </a:buClr>
            </a:pPr>
            <a:r>
              <a:rPr lang="en-GB" sz="2000" dirty="0" err="1">
                <a:ea typeface="Open Sans"/>
                <a:cs typeface="Open Sans"/>
              </a:rPr>
              <a:t>Preprocessing</a:t>
            </a:r>
            <a:endParaRPr lang="en-GB" sz="2000" dirty="0">
              <a:latin typeface="Open Sans" panose="020B0606030504020204" pitchFamily="34" charset="0"/>
              <a:ea typeface="Open Sans"/>
              <a:cs typeface="Open Sans"/>
            </a:endParaRPr>
          </a:p>
          <a:p>
            <a:pPr marL="800100" lvl="1" indent="-342900">
              <a:buClr>
                <a:schemeClr val="accent2"/>
              </a:buClr>
            </a:pPr>
            <a:r>
              <a:rPr lang="en-GB" sz="2000" dirty="0">
                <a:ea typeface="Open Sans"/>
                <a:cs typeface="Open Sans"/>
              </a:rPr>
              <a:t>Creating the model architecture</a:t>
            </a:r>
          </a:p>
          <a:p>
            <a:pPr marL="800100" lvl="1" indent="-342900">
              <a:buClr>
                <a:schemeClr val="accent2"/>
              </a:buClr>
            </a:pPr>
            <a:r>
              <a:rPr lang="en-GB" sz="2000" dirty="0">
                <a:ea typeface="Open Sans"/>
                <a:cs typeface="Open Sans"/>
              </a:rPr>
              <a:t>Training the model</a:t>
            </a:r>
          </a:p>
          <a:p>
            <a:pPr marL="0" indent="-29700">
              <a:buClr>
                <a:schemeClr val="accent2"/>
              </a:buClr>
              <a:buNone/>
            </a:pPr>
            <a:r>
              <a:rPr lang="en-GB" sz="2000" spc="300" dirty="0">
                <a:latin typeface="+mn-lt"/>
                <a:ea typeface="Open Sans"/>
                <a:cs typeface="Open Sans"/>
              </a:rPr>
              <a:t>Model 1: Simple CNN model </a:t>
            </a:r>
          </a:p>
          <a:p>
            <a:pPr marL="313200" indent="-342900">
              <a:buClr>
                <a:schemeClr val="accent2"/>
              </a:buClr>
              <a:buFontTx/>
              <a:buChar char="-"/>
            </a:pPr>
            <a:r>
              <a:rPr lang="en-GB" sz="2000" dirty="0">
                <a:latin typeface="+mn-lt"/>
                <a:ea typeface="Open Sans"/>
                <a:cs typeface="Open Sans"/>
              </a:rPr>
              <a:t>8 layers (including output): Convolutional, </a:t>
            </a:r>
            <a:r>
              <a:rPr lang="en-GB" sz="2000" dirty="0" err="1">
                <a:latin typeface="+mn-lt"/>
                <a:ea typeface="Open Sans"/>
                <a:cs typeface="Open Sans"/>
              </a:rPr>
              <a:t>MaxPooling</a:t>
            </a:r>
            <a:r>
              <a:rPr lang="en-GB" sz="2000" dirty="0">
                <a:latin typeface="+mn-lt"/>
                <a:ea typeface="Open Sans"/>
                <a:cs typeface="Open Sans"/>
              </a:rPr>
              <a:t>, Flatten, Dense</a:t>
            </a:r>
          </a:p>
          <a:p>
            <a:pPr marL="313200" indent="-342900">
              <a:buClr>
                <a:schemeClr val="accent2"/>
              </a:buClr>
              <a:buFontTx/>
              <a:buChar char="-"/>
            </a:pPr>
            <a:r>
              <a:rPr lang="en-GB" sz="2000" dirty="0">
                <a:latin typeface="+mn-lt"/>
                <a:ea typeface="Open Sans"/>
                <a:cs typeface="Open Sans"/>
              </a:rPr>
              <a:t>Padding: ‘Same’</a:t>
            </a:r>
          </a:p>
          <a:p>
            <a:pPr marL="313200" indent="-342900">
              <a:buClr>
                <a:schemeClr val="accent2"/>
              </a:buClr>
              <a:buFontTx/>
              <a:buChar char="-"/>
            </a:pPr>
            <a:r>
              <a:rPr lang="en-GB" sz="2000" dirty="0">
                <a:latin typeface="+mn-lt"/>
                <a:ea typeface="Open Sans"/>
                <a:cs typeface="Open Sans"/>
              </a:rPr>
              <a:t>Optimizer: ‘Adam’</a:t>
            </a:r>
          </a:p>
          <a:p>
            <a:pPr marL="313200" indent="-342900">
              <a:buClr>
                <a:schemeClr val="accent2"/>
              </a:buClr>
              <a:buFontTx/>
              <a:buChar char="-"/>
            </a:pPr>
            <a:r>
              <a:rPr lang="en-GB" sz="2000" dirty="0">
                <a:latin typeface="+mn-lt"/>
                <a:ea typeface="Open Sans"/>
                <a:cs typeface="Open Sans"/>
              </a:rPr>
              <a:t>Loss: ‘Categorical </a:t>
            </a:r>
            <a:r>
              <a:rPr lang="en-GB" sz="2000" dirty="0" err="1">
                <a:latin typeface="+mn-lt"/>
                <a:ea typeface="Open Sans"/>
                <a:cs typeface="Open Sans"/>
              </a:rPr>
              <a:t>Crossentropy</a:t>
            </a:r>
            <a:r>
              <a:rPr lang="en-GB" sz="2000" dirty="0">
                <a:latin typeface="+mn-lt"/>
                <a:ea typeface="Open Sans"/>
                <a:cs typeface="Open Sans"/>
              </a:rPr>
              <a:t>’</a:t>
            </a:r>
          </a:p>
          <a:p>
            <a:pPr marL="313200" indent="-342900">
              <a:buClr>
                <a:schemeClr val="accent2"/>
              </a:buClr>
              <a:buFontTx/>
              <a:buChar char="-"/>
            </a:pPr>
            <a:r>
              <a:rPr lang="en-GB" sz="2000" dirty="0">
                <a:latin typeface="+mn-lt"/>
                <a:ea typeface="Open Sans"/>
                <a:cs typeface="Open Sans"/>
              </a:rPr>
              <a:t>Metrics: ‘Accuracy and Validation Accuracy’</a:t>
            </a:r>
          </a:p>
          <a:p>
            <a:pPr marL="0" indent="0">
              <a:buClr>
                <a:schemeClr val="accent2"/>
              </a:buClr>
              <a:buNone/>
            </a:pPr>
            <a:endParaRPr lang="en-GB" sz="2000" dirty="0">
              <a:latin typeface="+mn-lt"/>
              <a:ea typeface="Open Sans"/>
              <a:cs typeface="Open Sans"/>
            </a:endParaRPr>
          </a:p>
          <a:p>
            <a:pPr marL="0" indent="0">
              <a:buClr>
                <a:schemeClr val="accent2"/>
              </a:buClr>
              <a:buNone/>
            </a:pPr>
            <a:endParaRPr lang="en-GB" sz="2000" dirty="0">
              <a:latin typeface="+mn-lt"/>
              <a:ea typeface="Open Sans"/>
              <a:cs typeface="Open Sans"/>
            </a:endParaRPr>
          </a:p>
          <a:p>
            <a:pPr marL="0" indent="0">
              <a:buClr>
                <a:schemeClr val="accent2"/>
              </a:buClr>
              <a:buNone/>
            </a:pPr>
            <a:endParaRPr lang="en-GB" sz="2000" dirty="0">
              <a:latin typeface="+mn-lt"/>
              <a:ea typeface="Open Sans"/>
              <a:cs typeface="Open Sans"/>
            </a:endParaRPr>
          </a:p>
          <a:p>
            <a:pPr marL="0" indent="0">
              <a:buClr>
                <a:schemeClr val="accent2"/>
              </a:buClr>
              <a:buNone/>
            </a:pPr>
            <a:endParaRPr lang="en-GB" sz="2000" dirty="0">
              <a:latin typeface="+mn-lt"/>
              <a:ea typeface="Open Sans"/>
              <a:cs typeface="Open Sans"/>
            </a:endParaRPr>
          </a:p>
          <a:p>
            <a:pPr marL="0" indent="0">
              <a:buClr>
                <a:schemeClr val="accent2"/>
              </a:buClr>
              <a:buNone/>
            </a:pPr>
            <a:endParaRPr lang="en-GB" sz="2000" dirty="0">
              <a:latin typeface="+mn-lt"/>
              <a:ea typeface="Open Sans"/>
              <a:cs typeface="Open Sans"/>
            </a:endParaRPr>
          </a:p>
          <a:p>
            <a:pPr marL="0" indent="0">
              <a:buClr>
                <a:schemeClr val="accent2"/>
              </a:buClr>
              <a:buNone/>
            </a:pPr>
            <a:endParaRPr lang="en-GB" sz="2000" dirty="0">
              <a:latin typeface="+mn-lt"/>
              <a:ea typeface="Open Sans"/>
              <a:cs typeface="Open Sans"/>
            </a:endParaRPr>
          </a:p>
          <a:p>
            <a:pPr marL="0" indent="0">
              <a:buClr>
                <a:schemeClr val="accent2"/>
              </a:buClr>
              <a:buNone/>
            </a:pPr>
            <a:r>
              <a:rPr lang="en-GB" sz="2000" spc="300" dirty="0">
                <a:latin typeface="+mn-lt"/>
                <a:ea typeface="Open Sans"/>
                <a:cs typeface="Open Sans"/>
              </a:rPr>
              <a:t>Model 2: VGG16-based model</a:t>
            </a:r>
          </a:p>
          <a:p>
            <a:pPr algn="just">
              <a:buClr>
                <a:schemeClr val="accent2"/>
              </a:buClr>
              <a:buFontTx/>
              <a:buChar char="-"/>
            </a:pPr>
            <a:r>
              <a:rPr lang="en-GB" sz="2000" dirty="0">
                <a:latin typeface="+mn-lt"/>
                <a:ea typeface="Open Sans"/>
                <a:cs typeface="Open Sans"/>
              </a:rPr>
              <a:t>5 layers (including output): Flatten, Dense, Dropout</a:t>
            </a:r>
          </a:p>
          <a:p>
            <a:pPr>
              <a:buClr>
                <a:schemeClr val="accent2"/>
              </a:buClr>
              <a:buFontTx/>
              <a:buChar char="-"/>
            </a:pPr>
            <a:r>
              <a:rPr lang="en-GB" sz="2000" dirty="0">
                <a:latin typeface="+mn-lt"/>
                <a:ea typeface="Open Sans"/>
                <a:cs typeface="Open Sans"/>
              </a:rPr>
              <a:t>Optimizer: ‘Adam’ (LR = 0.0001)</a:t>
            </a:r>
          </a:p>
          <a:p>
            <a:pPr>
              <a:buClr>
                <a:schemeClr val="accent2"/>
              </a:buClr>
              <a:buFontTx/>
              <a:buChar char="-"/>
            </a:pPr>
            <a:r>
              <a:rPr lang="en-GB" sz="2000" dirty="0">
                <a:latin typeface="+mn-lt"/>
                <a:ea typeface="Open Sans"/>
                <a:cs typeface="Open Sans"/>
              </a:rPr>
              <a:t>Loss: ‘Categorical </a:t>
            </a:r>
            <a:r>
              <a:rPr lang="en-GB" sz="2000" dirty="0" err="1">
                <a:latin typeface="+mn-lt"/>
                <a:ea typeface="Open Sans"/>
                <a:cs typeface="Open Sans"/>
              </a:rPr>
              <a:t>Crossentropy</a:t>
            </a:r>
            <a:r>
              <a:rPr lang="en-GB" sz="2000" dirty="0">
                <a:latin typeface="+mn-lt"/>
                <a:ea typeface="Open Sans"/>
                <a:cs typeface="Open Sans"/>
              </a:rPr>
              <a:t>’</a:t>
            </a:r>
          </a:p>
          <a:p>
            <a:pPr>
              <a:buClr>
                <a:schemeClr val="accent2"/>
              </a:buClr>
              <a:buFontTx/>
              <a:buChar char="-"/>
            </a:pPr>
            <a:r>
              <a:rPr lang="en-GB" sz="2000" dirty="0">
                <a:latin typeface="+mn-lt"/>
                <a:ea typeface="Open Sans"/>
                <a:cs typeface="Open Sans"/>
              </a:rPr>
              <a:t>Metrics: ‘Accuracy and Validation Accuracy’</a:t>
            </a:r>
          </a:p>
          <a:p>
            <a:pPr>
              <a:buClr>
                <a:schemeClr val="accent2"/>
              </a:buClr>
              <a:buFontTx/>
              <a:buChar char="-"/>
            </a:pPr>
            <a:endParaRPr lang="en-GB" sz="2000" dirty="0">
              <a:latin typeface="+mn-lt"/>
              <a:ea typeface="Open Sans"/>
              <a:cs typeface="Open Sans"/>
            </a:endParaRPr>
          </a:p>
          <a:p>
            <a:pPr marL="0" indent="-29210"/>
            <a:endParaRPr lang="en-GB"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Model 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6</a:t>
            </a:fld>
            <a:endParaRPr lang="nl-NL"/>
          </a:p>
        </p:txBody>
      </p:sp>
    </p:spTree>
    <p:extLst>
      <p:ext uri="{BB962C8B-B14F-4D97-AF65-F5344CB8AC3E}">
        <p14:creationId xmlns:p14="http://schemas.microsoft.com/office/powerpoint/2010/main" val="417457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093305"/>
            <a:ext cx="11349318" cy="471498"/>
          </a:xfrm>
        </p:spPr>
        <p:txBody>
          <a:bodyPr numCol="2"/>
          <a:lstStyle/>
          <a:p>
            <a:r>
              <a:rPr lang="en-US" dirty="0"/>
              <a:t>Deep Learning</a:t>
            </a:r>
          </a:p>
          <a:p>
            <a:r>
              <a:rPr lang="en-US" sz="2400" i="1" dirty="0"/>
              <a:t>			Model Architecture</a:t>
            </a:r>
            <a:endParaRPr lang="nl-NL" sz="2400" i="1"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Model Overview</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7</a:t>
            </a:fld>
            <a:endParaRPr lang="nl-NL"/>
          </a:p>
        </p:txBody>
      </p:sp>
      <p:pic>
        <p:nvPicPr>
          <p:cNvPr id="5" name="Picture 4" descr="A screenshot of a computer program&#10;&#10;Description automatically generated">
            <a:extLst>
              <a:ext uri="{FF2B5EF4-FFF2-40B4-BE49-F238E27FC236}">
                <a16:creationId xmlns:a16="http://schemas.microsoft.com/office/drawing/2014/main" id="{3C531EE3-88CD-F104-9C50-A0DC8B1020B8}"/>
              </a:ext>
            </a:extLst>
          </p:cNvPr>
          <p:cNvPicPr>
            <a:picLocks noChangeAspect="1"/>
          </p:cNvPicPr>
          <p:nvPr/>
        </p:nvPicPr>
        <p:blipFill>
          <a:blip r:embed="rId3"/>
          <a:stretch>
            <a:fillRect/>
          </a:stretch>
        </p:blipFill>
        <p:spPr>
          <a:xfrm>
            <a:off x="592117" y="1733616"/>
            <a:ext cx="4105836" cy="419319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4299FEB-DB79-11ED-B624-A44493BC78E5}"/>
              </a:ext>
            </a:extLst>
          </p:cNvPr>
          <p:cNvPicPr>
            <a:picLocks noChangeAspect="1"/>
          </p:cNvPicPr>
          <p:nvPr/>
        </p:nvPicPr>
        <p:blipFill>
          <a:blip r:embed="rId4"/>
          <a:stretch>
            <a:fillRect/>
          </a:stretch>
        </p:blipFill>
        <p:spPr>
          <a:xfrm>
            <a:off x="6681372" y="1743555"/>
            <a:ext cx="5205828" cy="4183255"/>
          </a:xfrm>
          <a:prstGeom prst="rect">
            <a:avLst/>
          </a:prstGeom>
        </p:spPr>
      </p:pic>
      <p:sp>
        <p:nvSpPr>
          <p:cNvPr id="12" name="TextBox 11">
            <a:extLst>
              <a:ext uri="{FF2B5EF4-FFF2-40B4-BE49-F238E27FC236}">
                <a16:creationId xmlns:a16="http://schemas.microsoft.com/office/drawing/2014/main" id="{7743D05A-3F65-EC89-20A2-F803628FE4AE}"/>
              </a:ext>
            </a:extLst>
          </p:cNvPr>
          <p:cNvSpPr txBox="1"/>
          <p:nvPr/>
        </p:nvSpPr>
        <p:spPr>
          <a:xfrm>
            <a:off x="1550756" y="5772248"/>
            <a:ext cx="1941557" cy="369332"/>
          </a:xfrm>
          <a:prstGeom prst="rect">
            <a:avLst/>
          </a:prstGeom>
          <a:noFill/>
        </p:spPr>
        <p:txBody>
          <a:bodyPr wrap="none" rtlCol="0">
            <a:spAutoFit/>
          </a:bodyPr>
          <a:lstStyle/>
          <a:p>
            <a:r>
              <a:rPr lang="en-RO" dirty="0">
                <a:highlight>
                  <a:srgbClr val="FFFF00"/>
                </a:highlight>
              </a:rPr>
              <a:t>Simple CNN model</a:t>
            </a:r>
          </a:p>
        </p:txBody>
      </p:sp>
      <p:sp>
        <p:nvSpPr>
          <p:cNvPr id="14" name="TextBox 13">
            <a:extLst>
              <a:ext uri="{FF2B5EF4-FFF2-40B4-BE49-F238E27FC236}">
                <a16:creationId xmlns:a16="http://schemas.microsoft.com/office/drawing/2014/main" id="{8E1FEA77-BF10-4EB9-6406-51DB469E5335}"/>
              </a:ext>
            </a:extLst>
          </p:cNvPr>
          <p:cNvSpPr txBox="1"/>
          <p:nvPr/>
        </p:nvSpPr>
        <p:spPr>
          <a:xfrm>
            <a:off x="8240151" y="5736230"/>
            <a:ext cx="6098344" cy="369332"/>
          </a:xfrm>
          <a:prstGeom prst="rect">
            <a:avLst/>
          </a:prstGeom>
          <a:noFill/>
        </p:spPr>
        <p:txBody>
          <a:bodyPr wrap="square">
            <a:spAutoFit/>
          </a:bodyPr>
          <a:lstStyle/>
          <a:p>
            <a:r>
              <a:rPr lang="en-RO" dirty="0">
                <a:highlight>
                  <a:srgbClr val="FFFF00"/>
                </a:highlight>
              </a:rPr>
              <a:t>VGG16- based model</a:t>
            </a:r>
          </a:p>
        </p:txBody>
      </p:sp>
    </p:spTree>
    <p:extLst>
      <p:ext uri="{BB962C8B-B14F-4D97-AF65-F5344CB8AC3E}">
        <p14:creationId xmlns:p14="http://schemas.microsoft.com/office/powerpoint/2010/main" val="175508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143261"/>
            <a:ext cx="11144922" cy="471498"/>
          </a:xfrm>
        </p:spPr>
        <p:txBody>
          <a:bodyPr/>
          <a:lstStyle/>
          <a:p>
            <a:r>
              <a:rPr lang="en-US" dirty="0"/>
              <a:t>Deep Learning							</a:t>
            </a:r>
            <a:r>
              <a:rPr lang="en-US" i="1" dirty="0"/>
              <a:t>CNN model</a:t>
            </a:r>
            <a:endParaRPr lang="nl-NL" i="1"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Model Performance</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8</a:t>
            </a:fld>
            <a:endParaRPr lang="nl-NL"/>
          </a:p>
        </p:txBody>
      </p:sp>
      <p:pic>
        <p:nvPicPr>
          <p:cNvPr id="12" name="Picture 11">
            <a:extLst>
              <a:ext uri="{FF2B5EF4-FFF2-40B4-BE49-F238E27FC236}">
                <a16:creationId xmlns:a16="http://schemas.microsoft.com/office/drawing/2014/main" id="{2FBB2834-38C8-092A-7837-86E5DF15EC9B}"/>
              </a:ext>
            </a:extLst>
          </p:cNvPr>
          <p:cNvPicPr>
            <a:picLocks noChangeAspect="1"/>
          </p:cNvPicPr>
          <p:nvPr/>
        </p:nvPicPr>
        <p:blipFill>
          <a:blip r:embed="rId3"/>
          <a:stretch>
            <a:fillRect/>
          </a:stretch>
        </p:blipFill>
        <p:spPr>
          <a:xfrm>
            <a:off x="435706" y="1642552"/>
            <a:ext cx="4889997" cy="3905086"/>
          </a:xfrm>
          <a:prstGeom prst="rect">
            <a:avLst/>
          </a:prstGeom>
          <a:ln w="12700">
            <a:solidFill>
              <a:schemeClr val="tx1"/>
            </a:solidFill>
          </a:ln>
        </p:spPr>
      </p:pic>
      <p:pic>
        <p:nvPicPr>
          <p:cNvPr id="13" name="Picture 12">
            <a:extLst>
              <a:ext uri="{FF2B5EF4-FFF2-40B4-BE49-F238E27FC236}">
                <a16:creationId xmlns:a16="http://schemas.microsoft.com/office/drawing/2014/main" id="{F90ECAB2-F19F-AB31-30B1-A2454CA3D7B3}"/>
              </a:ext>
            </a:extLst>
          </p:cNvPr>
          <p:cNvPicPr>
            <a:picLocks noChangeAspect="1"/>
          </p:cNvPicPr>
          <p:nvPr/>
        </p:nvPicPr>
        <p:blipFill>
          <a:blip r:embed="rId4"/>
          <a:stretch>
            <a:fillRect/>
          </a:stretch>
        </p:blipFill>
        <p:spPr>
          <a:xfrm>
            <a:off x="6326911" y="1642552"/>
            <a:ext cx="4889997" cy="3905086"/>
          </a:xfrm>
          <a:prstGeom prst="rect">
            <a:avLst/>
          </a:prstGeom>
          <a:ln>
            <a:solidFill>
              <a:schemeClr val="tx1"/>
            </a:solidFill>
          </a:ln>
        </p:spPr>
      </p:pic>
      <p:sp>
        <p:nvSpPr>
          <p:cNvPr id="17" name="TextBox 16">
            <a:extLst>
              <a:ext uri="{FF2B5EF4-FFF2-40B4-BE49-F238E27FC236}">
                <a16:creationId xmlns:a16="http://schemas.microsoft.com/office/drawing/2014/main" id="{A1653B20-92B5-EBAE-DBE4-0A63CF234167}"/>
              </a:ext>
            </a:extLst>
          </p:cNvPr>
          <p:cNvSpPr txBox="1"/>
          <p:nvPr/>
        </p:nvSpPr>
        <p:spPr>
          <a:xfrm rot="5400000">
            <a:off x="10000265" y="3778406"/>
            <a:ext cx="3512056" cy="646331"/>
          </a:xfrm>
          <a:prstGeom prst="rect">
            <a:avLst/>
          </a:prstGeom>
          <a:noFill/>
        </p:spPr>
        <p:txBody>
          <a:bodyPr wrap="square" rtlCol="0">
            <a:spAutoFit/>
          </a:bodyPr>
          <a:lstStyle/>
          <a:p>
            <a:r>
              <a:rPr lang="en-GB" b="1" i="0" dirty="0">
                <a:solidFill>
                  <a:schemeClr val="tx2"/>
                </a:solidFill>
                <a:effectLst/>
              </a:rPr>
              <a:t>Accuracy : 0.65</a:t>
            </a:r>
          </a:p>
          <a:p>
            <a:r>
              <a:rPr lang="en-GB" b="1" dirty="0">
                <a:solidFill>
                  <a:schemeClr val="tx2"/>
                </a:solidFill>
              </a:rPr>
              <a:t>Val Accuracy: 0.66</a:t>
            </a:r>
            <a:endParaRPr lang="en-RO" b="1" dirty="0">
              <a:solidFill>
                <a:schemeClr val="tx2"/>
              </a:solidFill>
            </a:endParaRPr>
          </a:p>
        </p:txBody>
      </p:sp>
    </p:spTree>
    <p:extLst>
      <p:ext uri="{BB962C8B-B14F-4D97-AF65-F5344CB8AC3E}">
        <p14:creationId xmlns:p14="http://schemas.microsoft.com/office/powerpoint/2010/main" val="2750392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a:xfrm>
            <a:off x="537882" y="1143261"/>
            <a:ext cx="11144922" cy="471498"/>
          </a:xfrm>
        </p:spPr>
        <p:txBody>
          <a:bodyPr/>
          <a:lstStyle/>
          <a:p>
            <a:r>
              <a:rPr lang="en-US" dirty="0"/>
              <a:t>Deep Learning							</a:t>
            </a:r>
            <a:r>
              <a:rPr lang="en-US" i="1" dirty="0"/>
              <a:t>CNN model</a:t>
            </a:r>
            <a:endParaRPr lang="nl-NL" i="1" dirty="0"/>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US" dirty="0"/>
              <a:t>Model Performance</a:t>
            </a:r>
            <a:endParaRPr lang="nl-NL" dirty="0"/>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9</a:t>
            </a:fld>
            <a:endParaRPr lang="nl-NL"/>
          </a:p>
        </p:txBody>
      </p:sp>
      <p:pic>
        <p:nvPicPr>
          <p:cNvPr id="2" name="Picture 1">
            <a:extLst>
              <a:ext uri="{FF2B5EF4-FFF2-40B4-BE49-F238E27FC236}">
                <a16:creationId xmlns:a16="http://schemas.microsoft.com/office/drawing/2014/main" id="{8FF98076-4162-16F3-202C-52AEC0377945}"/>
              </a:ext>
            </a:extLst>
          </p:cNvPr>
          <p:cNvPicPr>
            <a:picLocks noChangeAspect="1"/>
          </p:cNvPicPr>
          <p:nvPr/>
        </p:nvPicPr>
        <p:blipFill>
          <a:blip r:embed="rId3"/>
          <a:stretch>
            <a:fillRect/>
          </a:stretch>
        </p:blipFill>
        <p:spPr>
          <a:xfrm>
            <a:off x="897192" y="1614759"/>
            <a:ext cx="4855076" cy="4352827"/>
          </a:xfrm>
          <a:prstGeom prst="rect">
            <a:avLst/>
          </a:prstGeom>
          <a:ln>
            <a:solidFill>
              <a:schemeClr val="tx1"/>
            </a:solidFill>
          </a:ln>
        </p:spPr>
      </p:pic>
      <p:pic>
        <p:nvPicPr>
          <p:cNvPr id="4" name="Picture 3">
            <a:extLst>
              <a:ext uri="{FF2B5EF4-FFF2-40B4-BE49-F238E27FC236}">
                <a16:creationId xmlns:a16="http://schemas.microsoft.com/office/drawing/2014/main" id="{C8D42BD4-D366-64CC-EAD0-4D63C4F8CB24}"/>
              </a:ext>
            </a:extLst>
          </p:cNvPr>
          <p:cNvPicPr>
            <a:picLocks noChangeAspect="1"/>
          </p:cNvPicPr>
          <p:nvPr/>
        </p:nvPicPr>
        <p:blipFill>
          <a:blip r:embed="rId4"/>
          <a:stretch>
            <a:fillRect/>
          </a:stretch>
        </p:blipFill>
        <p:spPr>
          <a:xfrm>
            <a:off x="6812803" y="1614759"/>
            <a:ext cx="4746201" cy="2625558"/>
          </a:xfrm>
          <a:prstGeom prst="rect">
            <a:avLst/>
          </a:prstGeom>
        </p:spPr>
      </p:pic>
      <p:sp>
        <p:nvSpPr>
          <p:cNvPr id="6" name="TextBox 5">
            <a:extLst>
              <a:ext uri="{FF2B5EF4-FFF2-40B4-BE49-F238E27FC236}">
                <a16:creationId xmlns:a16="http://schemas.microsoft.com/office/drawing/2014/main" id="{C6925217-2E21-BF40-CF89-5C1E42765695}"/>
              </a:ext>
            </a:extLst>
          </p:cNvPr>
          <p:cNvSpPr txBox="1"/>
          <p:nvPr/>
        </p:nvSpPr>
        <p:spPr>
          <a:xfrm>
            <a:off x="6250405" y="4514410"/>
            <a:ext cx="6100010" cy="1200329"/>
          </a:xfrm>
          <a:prstGeom prst="rect">
            <a:avLst/>
          </a:prstGeom>
          <a:noFill/>
        </p:spPr>
        <p:txBody>
          <a:bodyPr wrap="square">
            <a:spAutoFit/>
          </a:bodyPr>
          <a:lstStyle/>
          <a:p>
            <a:r>
              <a:rPr lang="en-GB" b="0" dirty="0">
                <a:solidFill>
                  <a:schemeClr val="tx2"/>
                </a:solidFill>
                <a:effectLst/>
              </a:rPr>
              <a:t>The model shows reasonably good performance with an accuracy of 65.28%. However, its performance varies across different classes, with some classes being predicted more accurately than others.</a:t>
            </a:r>
          </a:p>
        </p:txBody>
      </p:sp>
    </p:spTree>
    <p:extLst>
      <p:ext uri="{BB962C8B-B14F-4D97-AF65-F5344CB8AC3E}">
        <p14:creationId xmlns:p14="http://schemas.microsoft.com/office/powerpoint/2010/main" val="1760566599"/>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4" ma:contentTypeDescription="Create a new document." ma:contentTypeScope="" ma:versionID="d1414ec7071dd118dd6e0a03231a539a">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3eef441954570387784f88d2d7e788f7"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DFC9CAF-BBE9-4F22-BA53-CE4EA456A87D}">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DE96B7-2B32-41BB-94C3-26DDC5AA149B}">
  <ds:schemaRefs>
    <ds:schemaRef ds:uri="http://schemas.microsoft.com/sharepoint/v3/contenttype/forms"/>
  </ds:schemaRefs>
</ds:datastoreItem>
</file>

<file path=customXml/itemProps3.xml><?xml version="1.0" encoding="utf-8"?>
<ds:datastoreItem xmlns:ds="http://schemas.openxmlformats.org/officeDocument/2006/customXml" ds:itemID="{48080B34-2E67-4CAF-8EF6-72F240EC50BC}">
  <ds:schemaRefs>
    <ds:schemaRef ds:uri="35914ba8-9e4a-4224-9594-5062124be8f1"/>
    <ds:schemaRef ds:uri="cafc3e4c-b146-46b8-8a52-78ced9164e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BUas Powerpoint</Template>
  <TotalTime>1790</TotalTime>
  <Words>3624</Words>
  <Application>Microsoft Macintosh PowerPoint</Application>
  <PresentationFormat>Widescreen</PresentationFormat>
  <Paragraphs>252</Paragraphs>
  <Slides>22</Slides>
  <Notes>21</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Calibri</vt:lpstr>
      <vt:lpstr>Google Sans</vt:lpstr>
      <vt:lpstr>Lato</vt:lpstr>
      <vt:lpstr>Menlo</vt:lpstr>
      <vt:lpstr>Open Sans</vt:lpstr>
      <vt:lpstr>Open Sans SemiBold</vt:lpstr>
      <vt:lpstr>Open Sans SemiBold</vt:lpstr>
      <vt:lpstr>Söhne</vt:lpstr>
      <vt:lpstr>TITLE SIDE</vt:lpstr>
      <vt:lpstr>TEXT SLIDE</vt:lpstr>
      <vt:lpstr>Project Proposal: Barman’s helper</vt:lpstr>
      <vt:lpstr>Project Pitch</vt:lpstr>
      <vt:lpstr>Project Pitch</vt:lpstr>
      <vt:lpstr>Problem Overview</vt:lpstr>
      <vt:lpstr>Problem Overview</vt:lpstr>
      <vt:lpstr>Model Overview</vt:lpstr>
      <vt:lpstr>Model Overview</vt:lpstr>
      <vt:lpstr>Model Performance</vt:lpstr>
      <vt:lpstr>Model Performance</vt:lpstr>
      <vt:lpstr>Model Performance</vt:lpstr>
      <vt:lpstr>Model Performance</vt:lpstr>
      <vt:lpstr>Model Interpretability</vt:lpstr>
      <vt:lpstr>Model Interpretability</vt:lpstr>
      <vt:lpstr>Model Interpretability</vt:lpstr>
      <vt:lpstr>Model Interpretability</vt:lpstr>
      <vt:lpstr>Model Interpretability</vt:lpstr>
      <vt:lpstr>User Study</vt:lpstr>
      <vt:lpstr>User Study</vt:lpstr>
      <vt:lpstr>User Study</vt:lpstr>
      <vt:lpstr>User Study</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Daria Elena</cp:lastModifiedBy>
  <cp:revision>104</cp:revision>
  <dcterms:created xsi:type="dcterms:W3CDTF">2022-12-20T17:29:36Z</dcterms:created>
  <dcterms:modified xsi:type="dcterms:W3CDTF">2024-05-01T18:10:51Z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